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8" r:id="rId1"/>
  </p:sldMasterIdLst>
  <p:notesMasterIdLst>
    <p:notesMasterId r:id="rId105"/>
  </p:notesMasterIdLst>
  <p:sldIdLst>
    <p:sldId id="256" r:id="rId2"/>
    <p:sldId id="286" r:id="rId3"/>
    <p:sldId id="376" r:id="rId4"/>
    <p:sldId id="380" r:id="rId5"/>
    <p:sldId id="423" r:id="rId6"/>
    <p:sldId id="428" r:id="rId7"/>
    <p:sldId id="408" r:id="rId8"/>
    <p:sldId id="429" r:id="rId9"/>
    <p:sldId id="424" r:id="rId10"/>
    <p:sldId id="425" r:id="rId11"/>
    <p:sldId id="426" r:id="rId12"/>
    <p:sldId id="427" r:id="rId13"/>
    <p:sldId id="259" r:id="rId14"/>
    <p:sldId id="398" r:id="rId15"/>
    <p:sldId id="374" r:id="rId16"/>
    <p:sldId id="375" r:id="rId17"/>
    <p:sldId id="373" r:id="rId18"/>
    <p:sldId id="274" r:id="rId19"/>
    <p:sldId id="393" r:id="rId20"/>
    <p:sldId id="394" r:id="rId21"/>
    <p:sldId id="308" r:id="rId22"/>
    <p:sldId id="354" r:id="rId23"/>
    <p:sldId id="291" r:id="rId24"/>
    <p:sldId id="431" r:id="rId25"/>
    <p:sldId id="432" r:id="rId26"/>
    <p:sldId id="433" r:id="rId27"/>
    <p:sldId id="389" r:id="rId28"/>
    <p:sldId id="422" r:id="rId29"/>
    <p:sldId id="364" r:id="rId30"/>
    <p:sldId id="381" r:id="rId31"/>
    <p:sldId id="377" r:id="rId32"/>
    <p:sldId id="378" r:id="rId33"/>
    <p:sldId id="379" r:id="rId34"/>
    <p:sldId id="421" r:id="rId35"/>
    <p:sldId id="260" r:id="rId36"/>
    <p:sldId id="342" r:id="rId37"/>
    <p:sldId id="262" r:id="rId38"/>
    <p:sldId id="345" r:id="rId39"/>
    <p:sldId id="263" r:id="rId40"/>
    <p:sldId id="343" r:id="rId41"/>
    <p:sldId id="264" r:id="rId42"/>
    <p:sldId id="346" r:id="rId43"/>
    <p:sldId id="266" r:id="rId44"/>
    <p:sldId id="267" r:id="rId45"/>
    <p:sldId id="268" r:id="rId46"/>
    <p:sldId id="322" r:id="rId47"/>
    <p:sldId id="311" r:id="rId48"/>
    <p:sldId id="323" r:id="rId49"/>
    <p:sldId id="324" r:id="rId50"/>
    <p:sldId id="366" r:id="rId51"/>
    <p:sldId id="269" r:id="rId52"/>
    <p:sldId id="270" r:id="rId53"/>
    <p:sldId id="290" r:id="rId54"/>
    <p:sldId id="287" r:id="rId55"/>
    <p:sldId id="289" r:id="rId56"/>
    <p:sldId id="288" r:id="rId57"/>
    <p:sldId id="284" r:id="rId58"/>
    <p:sldId id="283" r:id="rId59"/>
    <p:sldId id="285" r:id="rId60"/>
    <p:sldId id="294" r:id="rId61"/>
    <p:sldId id="282" r:id="rId62"/>
    <p:sldId id="293" r:id="rId63"/>
    <p:sldId id="315" r:id="rId64"/>
    <p:sldId id="298" r:id="rId65"/>
    <p:sldId id="297" r:id="rId66"/>
    <p:sldId id="296" r:id="rId67"/>
    <p:sldId id="273" r:id="rId68"/>
    <p:sldId id="351" r:id="rId69"/>
    <p:sldId id="361" r:id="rId70"/>
    <p:sldId id="356" r:id="rId71"/>
    <p:sldId id="362" r:id="rId72"/>
    <p:sldId id="402" r:id="rId73"/>
    <p:sldId id="403" r:id="rId74"/>
    <p:sldId id="404" r:id="rId75"/>
    <p:sldId id="405" r:id="rId76"/>
    <p:sldId id="409" r:id="rId77"/>
    <p:sldId id="410" r:id="rId78"/>
    <p:sldId id="411" r:id="rId79"/>
    <p:sldId id="412" r:id="rId80"/>
    <p:sldId id="413" r:id="rId81"/>
    <p:sldId id="414" r:id="rId82"/>
    <p:sldId id="415" r:id="rId83"/>
    <p:sldId id="417" r:id="rId84"/>
    <p:sldId id="271" r:id="rId85"/>
    <p:sldId id="317" r:id="rId86"/>
    <p:sldId id="319" r:id="rId87"/>
    <p:sldId id="320" r:id="rId88"/>
    <p:sldId id="313" r:id="rId89"/>
    <p:sldId id="314" r:id="rId90"/>
    <p:sldId id="321" r:id="rId91"/>
    <p:sldId id="387" r:id="rId92"/>
    <p:sldId id="310" r:id="rId93"/>
    <p:sldId id="316" r:id="rId94"/>
    <p:sldId id="419" r:id="rId95"/>
    <p:sldId id="401" r:id="rId96"/>
    <p:sldId id="368" r:id="rId97"/>
    <p:sldId id="367" r:id="rId98"/>
    <p:sldId id="258" r:id="rId99"/>
    <p:sldId id="420" r:id="rId100"/>
    <p:sldId id="327" r:id="rId101"/>
    <p:sldId id="328" r:id="rId102"/>
    <p:sldId id="340" r:id="rId103"/>
    <p:sldId id="329" r:id="rId10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9211" autoAdjust="0"/>
  </p:normalViewPr>
  <p:slideViewPr>
    <p:cSldViewPr snapToGrid="0">
      <p:cViewPr varScale="1">
        <p:scale>
          <a:sx n="103" d="100"/>
          <a:sy n="103" d="100"/>
        </p:scale>
        <p:origin x="876" y="102"/>
      </p:cViewPr>
      <p:guideLst/>
    </p:cSldViewPr>
  </p:slideViewPr>
  <p:outlineViewPr>
    <p:cViewPr>
      <p:scale>
        <a:sx n="33" d="100"/>
        <a:sy n="33" d="100"/>
      </p:scale>
      <p:origin x="0" y="2628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314250-2E8B-4BCD-AADD-203ECF268C26}" type="datetimeFigureOut">
              <a:rPr lang="ru-RU" smtClean="0"/>
              <a:pPr/>
              <a:t>04.02.2025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C748C8-9774-4488-95CF-5E5D9510EF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3603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C748C8-9774-4488-95CF-5E5D9510EFDC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46740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C748C8-9774-4488-95CF-5E5D9510EFDC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456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C748C8-9774-4488-95CF-5E5D9510EFDC}" type="slidenum">
              <a:rPr lang="ru-RU" smtClean="0"/>
              <a:pPr/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5300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C748C8-9774-4488-95CF-5E5D9510EFDC}" type="slidenum">
              <a:rPr lang="ru-RU" smtClean="0"/>
              <a:pPr/>
              <a:t>89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86446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C748C8-9774-4488-95CF-5E5D9510EFDC}" type="slidenum">
              <a:rPr lang="ru-RU" smtClean="0"/>
              <a:pPr/>
              <a:t>99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2290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C9CC-C177-4B8B-95E3-BB26EE52FA8A}" type="datetimeFigureOut">
              <a:rPr lang="ru-RU" smtClean="0"/>
              <a:pPr/>
              <a:t>04.02.2025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A0CCE-6463-466C-8960-67E1555DD2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704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C9CC-C177-4B8B-95E3-BB26EE52FA8A}" type="datetimeFigureOut">
              <a:rPr lang="ru-RU" smtClean="0"/>
              <a:pPr/>
              <a:t>04.02.2025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A0CCE-6463-466C-8960-67E1555DD2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6410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C9CC-C177-4B8B-95E3-BB26EE52FA8A}" type="datetimeFigureOut">
              <a:rPr lang="ru-RU" smtClean="0"/>
              <a:pPr/>
              <a:t>04.02.2025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A0CCE-6463-466C-8960-67E1555DD24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14867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C9CC-C177-4B8B-95E3-BB26EE52FA8A}" type="datetimeFigureOut">
              <a:rPr lang="ru-RU" smtClean="0"/>
              <a:pPr/>
              <a:t>04.02.2025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A0CCE-6463-466C-8960-67E1555DD2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31233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C9CC-C177-4B8B-95E3-BB26EE52FA8A}" type="datetimeFigureOut">
              <a:rPr lang="ru-RU" smtClean="0"/>
              <a:pPr/>
              <a:t>04.02.2025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A0CCE-6463-466C-8960-67E1555DD24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916236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C9CC-C177-4B8B-95E3-BB26EE52FA8A}" type="datetimeFigureOut">
              <a:rPr lang="ru-RU" smtClean="0"/>
              <a:pPr/>
              <a:t>04.02.2025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A0CCE-6463-466C-8960-67E1555DD2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49604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C9CC-C177-4B8B-95E3-BB26EE52FA8A}" type="datetimeFigureOut">
              <a:rPr lang="ru-RU" smtClean="0"/>
              <a:pPr/>
              <a:t>04.02.2025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A0CCE-6463-466C-8960-67E1555DD2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3869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C9CC-C177-4B8B-95E3-BB26EE52FA8A}" type="datetimeFigureOut">
              <a:rPr lang="ru-RU" smtClean="0"/>
              <a:pPr/>
              <a:t>04.02.2025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A0CCE-6463-466C-8960-67E1555DD2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0600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C9CC-C177-4B8B-95E3-BB26EE52FA8A}" type="datetimeFigureOut">
              <a:rPr lang="ru-RU" smtClean="0"/>
              <a:pPr/>
              <a:t>04.02.2025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A0CCE-6463-466C-8960-67E1555DD2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96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C9CC-C177-4B8B-95E3-BB26EE52FA8A}" type="datetimeFigureOut">
              <a:rPr lang="ru-RU" smtClean="0"/>
              <a:pPr/>
              <a:t>04.02.2025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A0CCE-6463-466C-8960-67E1555DD2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585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C9CC-C177-4B8B-95E3-BB26EE52FA8A}" type="datetimeFigureOut">
              <a:rPr lang="ru-RU" smtClean="0"/>
              <a:pPr/>
              <a:t>04.02.2025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A0CCE-6463-466C-8960-67E1555DD2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4477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C9CC-C177-4B8B-95E3-BB26EE52FA8A}" type="datetimeFigureOut">
              <a:rPr lang="ru-RU" smtClean="0"/>
              <a:pPr/>
              <a:t>04.02.2025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A0CCE-6463-466C-8960-67E1555DD2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7163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C9CC-C177-4B8B-95E3-BB26EE52FA8A}" type="datetimeFigureOut">
              <a:rPr lang="ru-RU" smtClean="0"/>
              <a:pPr/>
              <a:t>04.02.2025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A0CCE-6463-466C-8960-67E1555DD2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7139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C9CC-C177-4B8B-95E3-BB26EE52FA8A}" type="datetimeFigureOut">
              <a:rPr lang="ru-RU" smtClean="0"/>
              <a:pPr/>
              <a:t>04.02.2025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A0CCE-6463-466C-8960-67E1555DD2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0160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C9CC-C177-4B8B-95E3-BB26EE52FA8A}" type="datetimeFigureOut">
              <a:rPr lang="ru-RU" smtClean="0"/>
              <a:pPr/>
              <a:t>04.02.2025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A0CCE-6463-466C-8960-67E1555DD2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3131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C9CC-C177-4B8B-95E3-BB26EE52FA8A}" type="datetimeFigureOut">
              <a:rPr lang="ru-RU" smtClean="0"/>
              <a:pPr/>
              <a:t>04.02.2025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A0CCE-6463-466C-8960-67E1555DD2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9392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AC9CC-C177-4B8B-95E3-BB26EE52FA8A}" type="datetimeFigureOut">
              <a:rPr lang="ru-RU" smtClean="0"/>
              <a:pPr/>
              <a:t>04.02.2025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70A0CCE-6463-466C-8960-67E1555DD2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7236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  <p:sldLayoutId id="2147483881" r:id="rId13"/>
    <p:sldLayoutId id="2147483882" r:id="rId14"/>
    <p:sldLayoutId id="2147483883" r:id="rId15"/>
    <p:sldLayoutId id="214748388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5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5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5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5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5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5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5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5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0317" y="4981903"/>
            <a:ext cx="8494997" cy="385434"/>
          </a:xfrm>
        </p:spPr>
        <p:txBody>
          <a:bodyPr>
            <a:noAutofit/>
          </a:bodyPr>
          <a:lstStyle/>
          <a:p>
            <a:r>
              <a:rPr lang="ru-RU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Тасаева</a:t>
            </a:r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Билкис </a:t>
            </a:r>
            <a:r>
              <a:rPr lang="ru-RU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Исмаиловна</a:t>
            </a: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body" sz="half" idx="2"/>
          </p:nvPr>
        </p:nvSpPr>
        <p:spPr>
          <a:xfrm>
            <a:off x="555810" y="5367337"/>
            <a:ext cx="8718191" cy="1194827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 муниципального бюджетного дошкольного образовательного учреждения «Детский сад №10 г. Гудермес»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58" b="27858"/>
          <a:stretch>
            <a:fillRect/>
          </a:stretch>
        </p:blipFill>
        <p:spPr>
          <a:xfrm>
            <a:off x="677334" y="609600"/>
            <a:ext cx="8054290" cy="38457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7255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6275" y="597159"/>
            <a:ext cx="8672998" cy="586895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97085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039905"/>
            <a:ext cx="8596668" cy="50014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Моя задача, как педагога-психолога, быть рядом с ребенком в важный и значимый момент его жизни. Помочь ему преодолеть трудности, встречающие на его пути сделать уверенным и самостоятельным, дать способность раскрыться и развиваться талантам, вселить веру в себя, сопереживать его неудачам и радоваться успехам. Заложить основу, благодаря которой он сам научиться справляться со своими трудностями. Именно тогда, маленький росток человеческой души станет крепче, ведь для этого у него есть внутренние силы. Решение этих задач требует постоянного повышения уровня своих знаний, использование инновационных технологий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958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986119"/>
            <a:ext cx="8596668" cy="5055244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Я, как и любой другой человек, хочу быть удовлетворена результатами своей работы. И когда меня благодарят - я счастлива. Каждый день меня встречают детские глаза, счастливые, иногда грустные, но всегда открытые к общению. Я радуюсь каждой встрече, каждой беседе, потому что для некоторых из них я чуть ли не единственный взрослый друг. И я счастлива от их доверия. А иметь возможность быть счастливым и от работы - это много стоит.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790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063" y="1122878"/>
            <a:ext cx="6080165" cy="47435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165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606491"/>
            <a:ext cx="8596668" cy="3722914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                         </a:t>
            </a:r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marL="0" indent="0" algn="ctr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720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196" y="1500699"/>
            <a:ext cx="5287402" cy="409687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35564" y="1644530"/>
            <a:ext cx="5198552" cy="372035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41387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6683" y="1796773"/>
            <a:ext cx="5634495" cy="399525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23013" y="1792940"/>
            <a:ext cx="5459507" cy="38279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2444436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609599"/>
            <a:ext cx="8596668" cy="168536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        </a:t>
            </a:r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Мое педагогическое 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кредо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sz="5400" b="1" dirty="0" smtClean="0"/>
              <a:t>              </a:t>
            </a:r>
            <a:endParaRPr lang="ru-RU" sz="5400" dirty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09600" y="3035174"/>
            <a:ext cx="8767482" cy="2368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Лучший способ сделать ребенка хорошим –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сделать его </a:t>
            </a:r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счастливым</a:t>
            </a:r>
            <a:r>
              <a:rPr lang="ru-RU" sz="4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44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59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20717"/>
            <a:ext cx="8596668" cy="462455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«Я и моя профессия»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683173"/>
            <a:ext cx="8596668" cy="58122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множества профессий я выбрала профессию - педагог-психолог. Это был мой первый шаг в педагогику и психологию. Я много раз задавала себе вопросы: «Верный ли путь ты выбрала? Ясно ли представляешь особенности своей будущей профессии». Ответы я получила когда началась моя работа в детском саду.</a:t>
            </a:r>
            <a:b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Я очень давно мечтала стать психологом, мне было интересно заниматься психологией, а главное я чувствовала и видела, что окружающие люди прислушиваются к моим советам, что я могу в чём - то убедить человека и помочь ему. Училась я с огромным желанием, "впитывая" каждое слово педагогов, это было безумно интересно! Сейчас я ощущаю счастье от того, что могу свои знания использовать в своей работе! Работа психолога интересная, важная, нужная, а главное, что она побуждает к постоянному самосовершенствованию, к постоянному стремлению изучать что-то новое, совершенствовать уже давно имеющийся опыт, открывать новое в хорошо известном, а дети, вообще, сплошное открытие, удивление и радость!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156451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774441"/>
            <a:ext cx="8596668" cy="585029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Дошкольное детство – это особый период в развитии ребенка, становление личности.  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Главное,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ребенок научился жить с добром в сердце, научился сопереживать, помогать и быть внимательным к особенным людям. 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Моя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- формировать представления у детей желание совершать добрые 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поступки. За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свой небольшой период работы я столкнулась с частыми проявлением агрессивности, тревожности, неуверенности у дошкольников. Возник главный вопрос – Почему? Наш бешеный ритм жизни, появление все более новых усовершенствованных технологий оставляет нам меньше времени на семью, на детей. Родители большую часть времени посвящают не детям, а работе. Современная жизнь требует больших затрат. И как итог современные дети недополучают внимания со стороны родителей. Отсюда вытекают проблемы в развитии, агрессивность, тревожность, замкнутость. </a:t>
            </a:r>
          </a:p>
        </p:txBody>
      </p:sp>
    </p:spTree>
    <p:extLst>
      <p:ext uri="{BB962C8B-B14F-4D97-AF65-F5344CB8AC3E}">
        <p14:creationId xmlns:p14="http://schemas.microsoft.com/office/powerpoint/2010/main" val="151398314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035697"/>
            <a:ext cx="8596668" cy="500566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стараются привлечь внимание родителей всеми доступными средствами. Дети и родители нуждаются в психологической помощи. Поэтому, в своей профессии дошкольного педагога-психолога главным считаю создание благоприятных условий для всестороннего развития личности ребёнка 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сожалению, решить психологические проблемы только в условиях детского сада является недостаточным. Без взаимодействия с родителями такая работа будет носить поверхностный характер, и та положительная динамика, которая появится в развитии ребенка, очень скоро сойдет на нет. Поэтому, в первую очередь, желание родителей взаимодействовать с психологом, помочь ребенку преодолеть проблемные моменты, является важнейшим фактором на пути перемен к лучшему. Только совместная плодотворная работа даст благополучный результат.</a:t>
            </a:r>
            <a:b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34199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115614"/>
            <a:ext cx="8849221" cy="775009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Несмотря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все трудности, главным в работе педагога-психолога остаётся умение пустить ребёнка по жизненному пути честными, добрыми, порядочными людьми. А мы взрослые, должны быть для них 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примером в всем. Основные качества необходимые мне в моей работе это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педагогическая 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компетентность, умение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проявлять искреннюю заинтересованность, доброжелательность по отношению к участнику учебно-воспитательного процесса; уметь располагать к общению, вызывать интерес и желание сотрудничать; 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строить свою работу на взаимном доверии и уважении личности участника учебно-воспитательного 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процесса.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714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609599"/>
            <a:ext cx="8619565" cy="60487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Моя миссия, как педагога-психолога сохранение и укрепление  психологического здоровья детей, а также оказание психологической помощи детям их родителям, педагогам. Работая педагогом-психологом, я постоянно учусь, участвуя 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семинарах,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вебинарах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методических объединениях и конкурсах. Все это кирпичики фундамента моей педагогической компетентности. </a:t>
            </a:r>
            <a:endParaRPr lang="ru-RU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принцип, на который я опираюсь в своей работе – не навреди. Свое общение с детьми, родителями, педагогами я строю на доверии, не забываю о профессиональной этике. </a:t>
            </a:r>
            <a:endParaRPr lang="ru-RU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Моя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как педагога психолога обширна и многообразна, работая с детьми и их родителями, педагогами – я провожу с ними занятия, тренинги, использую различные методы арт -терапии, такие как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игровая терапия,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песочная терапия, </a:t>
            </a:r>
            <a:r>
              <a:rPr lang="ru-RU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сказкотерапия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изотерапия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эбрутерапия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94197"/>
          </a:xfrm>
        </p:spPr>
        <p:txBody>
          <a:bodyPr/>
          <a:lstStyle/>
          <a:p>
            <a:r>
              <a:rPr lang="ru-RU" dirty="0" smtClean="0"/>
              <a:t>           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034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  <a:r>
              <a:rPr lang="ru-RU" dirty="0" smtClean="0"/>
              <a:t>              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Плывущие краски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Объект 21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668" y="1461248"/>
            <a:ext cx="4446238" cy="46257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" name="Объект 27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12" y="1530899"/>
            <a:ext cx="4348578" cy="46816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7334" y="645459"/>
            <a:ext cx="8771466" cy="5395903"/>
          </a:xfrm>
        </p:spPr>
        <p:txBody>
          <a:bodyPr/>
          <a:lstStyle/>
          <a:p>
            <a:pPr marL="342900" lvl="0" indent="-342900">
              <a:buClr>
                <a:srgbClr val="90C226"/>
              </a:buClr>
              <a:buFont typeface="Wingdings 3" charset="2"/>
              <a:buChar char=""/>
            </a:pPr>
            <a:endParaRPr lang="ru-RU" sz="2400" b="1" dirty="0" smtClean="0">
              <a:solidFill>
                <a:srgbClr val="FF0000"/>
              </a:solidFill>
            </a:endParaRPr>
          </a:p>
          <a:p>
            <a:pPr marL="342900" lvl="0" indent="-342900">
              <a:buClr>
                <a:srgbClr val="90C226"/>
              </a:buClr>
              <a:buFont typeface="Wingdings 3" charset="2"/>
              <a:buChar char=""/>
            </a:pPr>
            <a:r>
              <a:rPr lang="ru-RU" sz="2400" b="1" dirty="0" smtClean="0">
                <a:solidFill>
                  <a:schemeClr val="accent2"/>
                </a:solidFill>
              </a:rPr>
              <a:t>Дата </a:t>
            </a:r>
            <a:r>
              <a:rPr lang="ru-RU" sz="2400" b="1" dirty="0">
                <a:solidFill>
                  <a:schemeClr val="accent2"/>
                </a:solidFill>
              </a:rPr>
              <a:t>рождения:</a:t>
            </a:r>
            <a:r>
              <a:rPr lang="ru-RU" sz="2400" dirty="0">
                <a:solidFill>
                  <a:srgbClr val="FF0000"/>
                </a:solidFill>
              </a:rPr>
              <a:t> </a:t>
            </a:r>
            <a:r>
              <a:rPr lang="ru-RU" sz="2400" b="1" dirty="0">
                <a:solidFill>
                  <a:srgbClr val="FF0000"/>
                </a:solidFill>
              </a:rPr>
              <a:t>10 июня 1974 г.</a:t>
            </a:r>
            <a:br>
              <a:rPr lang="ru-RU" sz="2400" b="1" dirty="0">
                <a:solidFill>
                  <a:srgbClr val="FF0000"/>
                </a:solidFill>
              </a:rPr>
            </a:br>
            <a:r>
              <a:rPr lang="ru-RU" sz="2400" b="1" dirty="0">
                <a:solidFill>
                  <a:schemeClr val="accent2"/>
                </a:solidFill>
              </a:rPr>
              <a:t>Образование:</a:t>
            </a:r>
            <a:r>
              <a:rPr lang="ru-RU" sz="2400" dirty="0">
                <a:solidFill>
                  <a:srgbClr val="FF0000"/>
                </a:solidFill>
              </a:rPr>
              <a:t> </a:t>
            </a:r>
            <a:r>
              <a:rPr lang="ru-RU" sz="2400" b="1" dirty="0">
                <a:solidFill>
                  <a:srgbClr val="FF0000"/>
                </a:solidFill>
              </a:rPr>
              <a:t>«Чеченский Государственный Университет»</a:t>
            </a:r>
            <a:r>
              <a:rPr lang="ru-RU" sz="2400" dirty="0">
                <a:solidFill>
                  <a:srgbClr val="FF0000"/>
                </a:solidFill>
              </a:rPr>
              <a:t> , </a:t>
            </a:r>
            <a:r>
              <a:rPr lang="ru-RU" sz="2400" b="1" dirty="0">
                <a:solidFill>
                  <a:srgbClr val="FF0000"/>
                </a:solidFill>
              </a:rPr>
              <a:t>психология и педагогика, специализация – </a:t>
            </a:r>
            <a:r>
              <a:rPr lang="ru-RU" sz="2400" b="1" dirty="0" smtClean="0">
                <a:solidFill>
                  <a:srgbClr val="FF0000"/>
                </a:solidFill>
              </a:rPr>
              <a:t>педагог-психолог, 2012 </a:t>
            </a:r>
            <a:r>
              <a:rPr lang="ru-RU" sz="2400" b="1" dirty="0">
                <a:solidFill>
                  <a:srgbClr val="FF0000"/>
                </a:solidFill>
              </a:rPr>
              <a:t>г.</a:t>
            </a:r>
            <a:br>
              <a:rPr lang="ru-RU" sz="2400" b="1" dirty="0">
                <a:solidFill>
                  <a:srgbClr val="FF0000"/>
                </a:solidFill>
              </a:rPr>
            </a:br>
            <a:r>
              <a:rPr lang="ru-RU" sz="2400" b="1" dirty="0">
                <a:solidFill>
                  <a:schemeClr val="accent2"/>
                </a:solidFill>
              </a:rPr>
              <a:t>Стаж педагогической работы </a:t>
            </a:r>
            <a:r>
              <a:rPr lang="ru-RU" sz="2400" b="1" dirty="0">
                <a:solidFill>
                  <a:srgbClr val="FF0000"/>
                </a:solidFill>
              </a:rPr>
              <a:t>– </a:t>
            </a:r>
            <a:r>
              <a:rPr lang="ru-RU" sz="2400" b="1" dirty="0" smtClean="0">
                <a:solidFill>
                  <a:srgbClr val="FF0000"/>
                </a:solidFill>
              </a:rPr>
              <a:t>1</a:t>
            </a:r>
            <a:r>
              <a:rPr lang="en-US" sz="2400" b="1" dirty="0" smtClean="0">
                <a:solidFill>
                  <a:srgbClr val="FF0000"/>
                </a:solidFill>
              </a:rPr>
              <a:t>7</a:t>
            </a:r>
            <a:r>
              <a:rPr lang="ru-RU" sz="2400" b="1" dirty="0" smtClean="0">
                <a:solidFill>
                  <a:srgbClr val="FF0000"/>
                </a:solidFill>
              </a:rPr>
              <a:t>лет</a:t>
            </a:r>
            <a:r>
              <a:rPr lang="ru-RU" sz="2400" dirty="0">
                <a:solidFill>
                  <a:srgbClr val="FF0000"/>
                </a:solidFill>
              </a:rPr>
              <a:t/>
            </a:r>
            <a:br>
              <a:rPr lang="ru-RU" sz="2400" dirty="0">
                <a:solidFill>
                  <a:srgbClr val="FF0000"/>
                </a:solidFill>
              </a:rPr>
            </a:br>
            <a:r>
              <a:rPr lang="ru-RU" sz="2400" b="1" dirty="0">
                <a:solidFill>
                  <a:schemeClr val="accent2"/>
                </a:solidFill>
              </a:rPr>
              <a:t>Стаж работы педагогом-психологом </a:t>
            </a:r>
            <a:r>
              <a:rPr lang="ru-RU" sz="2400" b="1" dirty="0">
                <a:solidFill>
                  <a:srgbClr val="FF0000"/>
                </a:solidFill>
              </a:rPr>
              <a:t>– </a:t>
            </a:r>
            <a:r>
              <a:rPr lang="ru-RU" sz="2400" b="1" dirty="0" smtClean="0">
                <a:solidFill>
                  <a:srgbClr val="FF0000"/>
                </a:solidFill>
              </a:rPr>
              <a:t>1</a:t>
            </a:r>
            <a:r>
              <a:rPr lang="ru-RU" sz="2400" b="1" dirty="0">
                <a:solidFill>
                  <a:srgbClr val="FF0000"/>
                </a:solidFill>
              </a:rPr>
              <a:t>3</a:t>
            </a:r>
            <a:r>
              <a:rPr lang="ru-RU" sz="2400" b="1" dirty="0" smtClean="0">
                <a:solidFill>
                  <a:srgbClr val="FF0000"/>
                </a:solidFill>
              </a:rPr>
              <a:t>лет</a:t>
            </a:r>
            <a:r>
              <a:rPr lang="ru-RU" sz="2400" dirty="0">
                <a:solidFill>
                  <a:srgbClr val="FF0000"/>
                </a:solidFill>
              </a:rPr>
              <a:t/>
            </a:r>
            <a:br>
              <a:rPr lang="ru-RU" sz="2400" dirty="0">
                <a:solidFill>
                  <a:srgbClr val="FF0000"/>
                </a:solidFill>
              </a:rPr>
            </a:br>
            <a:r>
              <a:rPr lang="ru-RU" sz="2400" b="1" dirty="0">
                <a:solidFill>
                  <a:schemeClr val="accent2"/>
                </a:solidFill>
              </a:rPr>
              <a:t>Квалификационная категория </a:t>
            </a:r>
            <a:r>
              <a:rPr lang="ru-RU" sz="2400" b="1" dirty="0">
                <a:solidFill>
                  <a:srgbClr val="FF0000"/>
                </a:solidFill>
              </a:rPr>
              <a:t>– </a:t>
            </a:r>
            <a:r>
              <a:rPr lang="ru-RU" sz="2400" b="1" dirty="0" smtClean="0">
                <a:solidFill>
                  <a:srgbClr val="FF0000"/>
                </a:solidFill>
              </a:rPr>
              <a:t>не имею</a:t>
            </a:r>
          </a:p>
        </p:txBody>
      </p:sp>
    </p:spTree>
    <p:extLst>
      <p:ext uri="{BB962C8B-B14F-4D97-AF65-F5344CB8AC3E}">
        <p14:creationId xmlns:p14="http://schemas.microsoft.com/office/powerpoint/2010/main" val="26912718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50" y="1603169"/>
            <a:ext cx="4184650" cy="46076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691" y="1603170"/>
            <a:ext cx="4186237" cy="46076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3680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14604"/>
            <a:ext cx="8596668" cy="849087"/>
          </a:xfrm>
        </p:spPr>
        <p:txBody>
          <a:bodyPr>
            <a:normAutofit/>
          </a:bodyPr>
          <a:lstStyle/>
          <a:p>
            <a:r>
              <a:rPr lang="ru-RU" dirty="0" smtClean="0"/>
              <a:t>                      </a:t>
            </a:r>
            <a:r>
              <a:rPr lang="ru-RU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Сказкотерапия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28" y="1201271"/>
            <a:ext cx="8951273" cy="53021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31100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15" y="625152"/>
            <a:ext cx="8630816" cy="57010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03794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144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«Цветочная поляна»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37" y="1443318"/>
            <a:ext cx="4589416" cy="49761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Объект 1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312" y="1443318"/>
            <a:ext cx="4784459" cy="49761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060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Круги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Луллия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«Кто где живет»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312" y="1865086"/>
            <a:ext cx="7383786" cy="45263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48184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64" y="1894114"/>
            <a:ext cx="4570714" cy="37945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818" y="1894113"/>
            <a:ext cx="5103500" cy="37945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60983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03" y="1468967"/>
            <a:ext cx="8279525" cy="5015809"/>
          </a:xfrm>
        </p:spPr>
      </p:pic>
    </p:spTree>
    <p:extLst>
      <p:ext uri="{BB962C8B-B14F-4D97-AF65-F5344CB8AC3E}">
        <p14:creationId xmlns:p14="http://schemas.microsoft.com/office/powerpoint/2010/main" val="7175961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6903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Нетрадиционные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техники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182029"/>
            <a:ext cx="8691282" cy="539719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21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Федеральном стандарте дошкольного образования определены подходы и принципы построения образовательного процесса, который должен учитывать возрастные и индивидуальные особенности детей дошкольного возраста, служить развитию познавательных способностей и творческого потенциала каждого ребёнка. </a:t>
            </a:r>
          </a:p>
          <a:p>
            <a:pPr marL="0" indent="0">
              <a:buNone/>
            </a:pPr>
            <a:r>
              <a:rPr lang="ru-RU" sz="21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Практика показала, что с помощью традиционных форм работы нельзя в полной мере решить эту проблему. Обучение через творчество, через решение нестандартных задач ведёт к формированию способности к активной умственной деятельности, развивает способности детей, их уверенность в своих силах. </a:t>
            </a:r>
          </a:p>
          <a:p>
            <a:pPr marL="0" indent="0">
              <a:buNone/>
            </a:pPr>
            <a:r>
              <a:rPr lang="ru-RU" sz="21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этого необходимо применение новых форм, методов и технологий. </a:t>
            </a:r>
          </a:p>
          <a:p>
            <a:pPr marL="0" indent="0">
              <a:buNone/>
            </a:pPr>
            <a:r>
              <a:rPr lang="ru-RU" sz="21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Одной из них является дидактическое пособие, созданное на основе изобретения </a:t>
            </a:r>
            <a:r>
              <a:rPr lang="ru-RU" sz="21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Р.Луллия</a:t>
            </a:r>
            <a:r>
              <a:rPr lang="ru-RU" sz="21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«Круги </a:t>
            </a:r>
            <a:r>
              <a:rPr lang="ru-RU" sz="21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Луллия</a:t>
            </a:r>
            <a:r>
              <a:rPr lang="ru-RU" sz="21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</a:p>
          <a:p>
            <a:pPr marL="0" indent="0">
              <a:buNone/>
            </a:pPr>
            <a:r>
              <a:rPr lang="ru-RU" sz="21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Игровой метод обучения способствует созданию заинтересованной, непринужденной обстановки, снимает психическое и физическое напряжение дошкольников, облегчает восприятие нового материала. В игровой деятельности раскрывается индивидуальность ребенка, формируются чувства коллективизма и взаимопонимания, развиваются творческие способности детей. 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Круги </a:t>
            </a:r>
            <a:r>
              <a:rPr lang="ru-RU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Луллия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здоровьесберегающая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инновационная технология в работе с детьми старшего дошкольного возраста. </a:t>
            </a:r>
            <a:endParaRPr lang="ru-RU" sz="2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последнее время увеличилось количество детей с нарушениями в эмоционально-личностном развитии- это агрессивность, тревожность, заторможенность, импульсивность. Данный проект направлен на снижение агрессии, тревожности, на снижение  эмоционального напряжения. Новизна проекта заключается в использовании нетрадиционной техники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Круги </a:t>
            </a:r>
            <a:r>
              <a:rPr lang="ru-RU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Луллия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способа психологической работы с детьми. </a:t>
            </a:r>
            <a:endParaRPr lang="ru-RU" sz="2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07759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77334" y="1343609"/>
            <a:ext cx="8596668" cy="4697754"/>
          </a:xfrm>
        </p:spPr>
        <p:txBody>
          <a:bodyPr>
            <a:normAutofit/>
          </a:bodyPr>
          <a:lstStyle/>
          <a:p>
            <a:pPr fontAlgn="base"/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Практическая значимость проекта заключается в том, что в процессе творческой деятельности у детей происходит накопление положительного, социально – эмоционального опыта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 же было выявлено, что дети научились группировать предметы по общим признакам, находить причинно-следственные связи между объектами; у детей происходит систематизация знаний об окружающем мире, развивается творческое воображение и мышление, обогащается словарный запас. </a:t>
            </a:r>
          </a:p>
          <a:p>
            <a:pPr fontAlgn="base"/>
            <a:r>
              <a:rPr lang="ru-RU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Воспитанники учатся свободно высказывать свои мысли и самостоятельно принимать решение проблемных ситуаций, фантазировать. Они проявляют инициативу, самостоятельно придумывают игры, правила к ним, дети стали чаще помогать друг другу, взаимодействовать друг с другом, переносить свой опыт из игр в реальную жизнь. </a:t>
            </a:r>
          </a:p>
          <a:p>
            <a:pPr fontAlgn="base"/>
            <a:r>
              <a:rPr lang="ru-RU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огромен – познание языка и мира в их взаимосвязи, развитие интеллектуально - творческого мышления и воображения, развитие культуры общения. 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75745" y="999664"/>
            <a:ext cx="8598257" cy="55494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годовой план работы, в цикл коррекционно-развивающих занятий я включила индивидуальные и групповые занятия с использованием игр Кругов </a:t>
            </a:r>
            <a:r>
              <a:rPr lang="ru-RU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Луллия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Занятия проводятся один раз в неделю, с детьми старших и подготовительных групп. Продолжительность занятия 30 минут. 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Детям очень нравиться данное пособие, оно яркое, </a:t>
            </a:r>
            <a:r>
              <a:rPr lang="ru-RU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креативное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они с удовольствием самостоятельно комбинируют задания, пытаются сами определить цель и правила игры.   Воспитанники учатся свободно высказывать свои мысли и самостоятельно принимать решение проблемных ситуаций, фантазировать. Они проявляют инициативу, самостоятельно придумывают игры, правила к ним, дети стали чаще помогать друг другу, взаимодействовать друг с другом, переносить свой опыт из игр в реальную </a:t>
            </a:r>
            <a:r>
              <a:rPr lang="ru-RU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жизнь.Такое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не только увлекает, но и прекрасно успокаивает активных и беспокойных детей. </a:t>
            </a:r>
          </a:p>
        </p:txBody>
      </p:sp>
    </p:spTree>
    <p:extLst>
      <p:ext uri="{BB962C8B-B14F-4D97-AF65-F5344CB8AC3E}">
        <p14:creationId xmlns:p14="http://schemas.microsoft.com/office/powerpoint/2010/main" val="146425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270588"/>
            <a:ext cx="8821229" cy="6195525"/>
          </a:xfrm>
        </p:spPr>
        <p:txBody>
          <a:bodyPr>
            <a:normAutofit fontScale="40000" lnSpcReduction="20000"/>
          </a:bodyPr>
          <a:lstStyle/>
          <a:p>
            <a:pPr marL="0" indent="0" algn="ctr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5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</a:t>
            </a:r>
          </a:p>
          <a:p>
            <a:pPr marL="0" indent="0">
              <a:buNone/>
            </a:pPr>
            <a:r>
              <a:rPr lang="ru-RU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Тасаеву</a:t>
            </a:r>
            <a:r>
              <a:rPr lang="ru-RU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Билкис</a:t>
            </a:r>
            <a:r>
              <a:rPr lang="ru-RU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Исмаиловну</a:t>
            </a:r>
            <a:r>
              <a:rPr lang="ru-RU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педагога-психолога Муниципальное бюджетное дошкольное образовательное учреждение «Детский сад № 10 г. Гудермес </a:t>
            </a:r>
            <a:r>
              <a:rPr lang="ru-RU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Гудермесского</a:t>
            </a:r>
            <a:r>
              <a:rPr lang="ru-RU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района»,1974 года рождения, образование: высшее, Чеченский Государственный Университет, 2012 год, психология и педагогика, специализация</a:t>
            </a:r>
            <a:r>
              <a:rPr lang="ru-RU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педагог-психолог, трудовой стаж: педагогический стаж -</a:t>
            </a:r>
            <a:r>
              <a:rPr lang="ru-RU" sz="3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17лет</a:t>
            </a:r>
            <a:r>
              <a:rPr lang="ru-RU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 стаж работы в должности педагога-психолога -</a:t>
            </a:r>
            <a:r>
              <a:rPr lang="ru-RU" sz="3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13лет</a:t>
            </a:r>
            <a:r>
              <a:rPr lang="ru-RU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ru-RU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курсы, с 09.01.2019-22.01.2019г АНОДПО «Институт Профессионального Образования и Развития» г. Рязань «Педагогическая деятельность в рамках реализации ФГОС ДО» 72час</a:t>
            </a:r>
          </a:p>
          <a:p>
            <a:pPr marL="0" indent="0">
              <a:buNone/>
            </a:pPr>
            <a:r>
              <a:rPr lang="ru-RU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15.10 по 25.10.2021г в федеральном государственном бюджетном образовательном учреждении высшего образования «ЧГПУ» по дополнительной профессиональной программе «Развитие родного (чеченского) языка в ДОУ»72час;</a:t>
            </a:r>
          </a:p>
          <a:p>
            <a:pPr marL="0" indent="0">
              <a:buNone/>
            </a:pPr>
            <a:r>
              <a:rPr lang="ru-RU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25.10-10.11.2021г федеральном государственном бюджетном образовательном </a:t>
            </a:r>
            <a:r>
              <a:rPr lang="ru-RU" sz="3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учреждении высшего </a:t>
            </a:r>
            <a:r>
              <a:rPr lang="ru-RU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«ЧГПУ» по дополнительной профессиональной программе «Педагогика и психология специального (дефектологического) образования»-72 час.</a:t>
            </a:r>
          </a:p>
          <a:p>
            <a:pPr marL="0" indent="0">
              <a:buNone/>
            </a:pPr>
            <a:r>
              <a:rPr lang="ru-RU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Тасаева</a:t>
            </a:r>
            <a:r>
              <a:rPr lang="ru-RU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Билкис</a:t>
            </a:r>
            <a:r>
              <a:rPr lang="ru-RU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за время работы зарекомендовала себя как грамотный, ответственный, инициативный педагог - психолог. К организации своей работы подошла с профессиональным интересом, энтузиазмом, желанием. С первых дней деятельности чувствуется самореализация и самоотдача.</a:t>
            </a:r>
          </a:p>
          <a:p>
            <a:pPr marL="0" indent="0">
              <a:buNone/>
            </a:pPr>
            <a:r>
              <a:rPr lang="ru-RU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Компетентна в области личностных качеств. Умеет находить общий язык с разными возрастными группами, хорошо владеет детским коллективом и взрослой аудиторией. Принимает правильные решения в проблемных ситуациях, в случае возникающих трудностей быстро реагирует на причину их появления и устраняет</a:t>
            </a:r>
            <a:r>
              <a:rPr lang="ru-RU" sz="3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5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Достаточно </a:t>
            </a:r>
            <a:r>
              <a:rPr lang="ru-RU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самоорганизована</a:t>
            </a:r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коммуникабельна, владеет навыками самоанализа и самоконтроля, может отстоять свое мнение. Осведомлена об основных событиях современной политической и общественной жизни, достижениях в области дошкольной педагогики и психологии на современном этапе. Хорошо владеет образовательными технологиями и методиками.</a:t>
            </a:r>
          </a:p>
          <a:p>
            <a:pPr marL="0" indent="0">
              <a:buNone/>
            </a:pPr>
            <a:endParaRPr lang="ru-RU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5884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304800"/>
            <a:ext cx="8596668" cy="61239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Кабинет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педагога-психолога </a:t>
            </a:r>
            <a:endParaRPr lang="en-US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В кабинете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имеется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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Личная зона психолога; </a:t>
            </a:r>
            <a:endParaRPr lang="en-US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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Методический уголок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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Зона коррекционно-развивающей и диагностической работы; </a:t>
            </a:r>
            <a:endParaRPr lang="en-US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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Уголок релаксации и снятия эмоционального напряжения; </a:t>
            </a:r>
            <a:endParaRPr lang="en-US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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Консультативная зона </a:t>
            </a:r>
            <a:endParaRPr lang="en-US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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Развивающие программы, игры и упражнения, раздаточный материал для организации деятельности. Кабинет психолога пропорционален, хорошо освещен, гарантирует защиту от посторонних глаз, что способствует созданию близости общения и доверительной атмосферы. Цветовое решение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мягкое,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также располагает к ситуации взаимодействия с психологом и адаптации к помещению. Кабинет расположен вдали от медицинского и административного кабинетов, а также от залов для музыкальных и физкультурных занятий, согласно требованиям ФГОС. Снижен общий шумовой фон. Рабочее пространство кабинета организовано в соответствии со спецификой профессиональной деятельности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специалиста.  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95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48234"/>
            <a:ext cx="10515600" cy="1069049"/>
          </a:xfrm>
        </p:spPr>
        <p:txBody>
          <a:bodyPr/>
          <a:lstStyle/>
          <a:p>
            <a:r>
              <a:rPr lang="ru-RU" dirty="0" smtClean="0"/>
              <a:t>         </a:t>
            </a:r>
            <a:r>
              <a:rPr lang="ru-RU" b="1" dirty="0" smtClean="0"/>
              <a:t>Личная </a:t>
            </a:r>
            <a:r>
              <a:rPr lang="ru-RU" b="1" dirty="0"/>
              <a:t>зона психолога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74" y="1436914"/>
            <a:ext cx="5299515" cy="49243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148" y="1517284"/>
            <a:ext cx="5029993" cy="48440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446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44071"/>
          </a:xfrm>
        </p:spPr>
        <p:txBody>
          <a:bodyPr/>
          <a:lstStyle/>
          <a:p>
            <a:r>
              <a:rPr lang="ru-RU" dirty="0" smtClean="0"/>
              <a:t>                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Методический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уголок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50894"/>
            <a:ext cx="5073659" cy="50919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871" y="1550894"/>
            <a:ext cx="4500282" cy="50023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62062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77906"/>
            <a:ext cx="8596668" cy="1048870"/>
          </a:xfrm>
        </p:spPr>
        <p:txBody>
          <a:bodyPr>
            <a:normAutofit/>
          </a:bodyPr>
          <a:lstStyle/>
          <a:p>
            <a:pPr algn="ctr"/>
            <a:r>
              <a:rPr lang="ru-RU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Зона коррекционно-развивающей и диагностической работы.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53" y="1577788"/>
            <a:ext cx="5082988" cy="45988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635" y="1573305"/>
            <a:ext cx="4997473" cy="47064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046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786760"/>
            <a:ext cx="8596668" cy="2427888"/>
          </a:xfrm>
        </p:spPr>
        <p:txBody>
          <a:bodyPr/>
          <a:lstStyle/>
          <a:p>
            <a:r>
              <a:rPr lang="ru-RU" dirty="0" smtClean="0"/>
              <a:t>               </a:t>
            </a:r>
            <a:r>
              <a:rPr lang="ru-RU" sz="4800" dirty="0" smtClean="0"/>
              <a:t>Моя деятельность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4178896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ru-RU" sz="4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деятельности:</a:t>
            </a:r>
            <a:r>
              <a:rPr lang="ru-RU" sz="4900" dirty="0"/>
              <a:t/>
            </a:r>
            <a:br>
              <a:rPr lang="ru-RU" sz="4900" dirty="0"/>
            </a:br>
            <a:endParaRPr lang="ru-RU" sz="49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443319"/>
            <a:ext cx="8596668" cy="37382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одействие </a:t>
            </a:r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психическому и личностному развитию детей </a:t>
            </a:r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учётом их основных особенностей, коррекция имеющихся у них </a:t>
            </a:r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недостатков</a:t>
            </a:r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buNone/>
            </a:pP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343720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57943"/>
          </a:xfrm>
        </p:spPr>
        <p:txBody>
          <a:bodyPr/>
          <a:lstStyle/>
          <a:p>
            <a:r>
              <a:rPr lang="ru-RU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ru-RU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endParaRPr lang="ru-RU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9839" y="1334278"/>
            <a:ext cx="8584163" cy="4282751"/>
          </a:xfrm>
        </p:spPr>
        <p:txBody>
          <a:bodyPr>
            <a:normAutofit/>
          </a:bodyPr>
          <a:lstStyle/>
          <a:p>
            <a:endParaRPr lang="ru-RU" dirty="0" smtClean="0">
              <a:solidFill>
                <a:srgbClr val="FF0000"/>
              </a:solidFill>
            </a:endParaRPr>
          </a:p>
          <a:p>
            <a:endParaRPr lang="ru-RU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Работая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детском саду, я ставлю и выполняю следующие задачи: 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психологического здоровья детей. 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Своевременное выявление детей, нуждающихся в психологической помощи. </a:t>
            </a:r>
            <a:endParaRPr lang="ru-RU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Оказание психологической помощи детям, родителям и педагогам на всех этапах психологической помощи. </a:t>
            </a: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081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860612"/>
            <a:ext cx="8673353" cy="1425387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деятельности: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363190"/>
            <a:ext cx="5571565" cy="3813772"/>
          </a:xfrm>
        </p:spPr>
        <p:txBody>
          <a:bodyPr>
            <a:normAutofit/>
          </a:bodyPr>
          <a:lstStyle/>
          <a:p>
            <a:pPr lvl="0"/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Психодиагностическое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/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Коррекционно-развивающее;</a:t>
            </a:r>
          </a:p>
          <a:p>
            <a:pPr lvl="0"/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Консультативно-просветительское;</a:t>
            </a:r>
          </a:p>
          <a:p>
            <a:pPr lvl="0"/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Психопрофилактическое;</a:t>
            </a:r>
          </a:p>
          <a:p>
            <a:pPr lvl="0"/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Организационное-методическое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endParaRPr lang="ru-RU" b="1" dirty="0"/>
          </a:p>
          <a:p>
            <a:pPr marL="0" lvl="0" indent="0">
              <a:buNone/>
            </a:pPr>
            <a:endParaRPr lang="ru-RU" b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55829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82556" y="765110"/>
            <a:ext cx="8752114" cy="5276251"/>
          </a:xfrm>
        </p:spPr>
        <p:txBody>
          <a:bodyPr>
            <a:normAutofit/>
          </a:bodyPr>
          <a:lstStyle/>
          <a:p>
            <a:endParaRPr lang="ru-RU" sz="2000" dirty="0" smtClean="0"/>
          </a:p>
          <a:p>
            <a:pPr marL="0" indent="0">
              <a:buNone/>
            </a:pP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диагностической работы с педагогами: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Диагностика «Стиль педагогического общения». 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Анкета оценки нервно-психической устойчивости педагога. 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Диагностика «эмоционального выгорания личности» и др. 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788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83665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          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Диагностическая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46909"/>
            <a:ext cx="9184341" cy="5391397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 вновь прибывших детей в детский сад </a:t>
            </a:r>
          </a:p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 уровня психического развития детей, имеющих проблемы в познавательной и личностной сфере.</a:t>
            </a:r>
            <a:endParaRPr lang="en-US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Выявление детей нуждающихся в групповой и индивидуальной коррекционной-развивающей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работе. </a:t>
            </a:r>
          </a:p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 психологической готовности детей к школе. </a:t>
            </a:r>
          </a:p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с проблемами в развитии по запросам педагогов и родителей. </a:t>
            </a:r>
            <a:endParaRPr lang="ru-RU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игровой деятельности метод наблюдения , диагностика познавательной сферы: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Тест Школьной зрелости» Керна </a:t>
            </a:r>
            <a:r>
              <a:rPr lang="ru-RU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Йерасека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«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Корректурная проба» </a:t>
            </a:r>
            <a:r>
              <a:rPr lang="ru-RU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Пьерона-Рузера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«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Коробка форм»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Пирамидка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Дорисовывание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фигур» Дьяченко О.М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«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Четвѐртый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лишний»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Разрезные картинки» Исследование индивидуальных особенностей и качеств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личности, Методика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«Лесенка» (самооценка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Щур В.Г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«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Методика для изучения особенностей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,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Тест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М.А. Панфиловой «Страхи в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домиках», Тест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«Сказка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Кактус» графическая методика М.А. Панфиловой и др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9521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0506" y="578498"/>
            <a:ext cx="8723496" cy="5850293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5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Программно-методическое </a:t>
            </a:r>
            <a:r>
              <a:rPr lang="ru-RU" sz="5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сопровождение работы следующее: т. П. </a:t>
            </a:r>
            <a:r>
              <a:rPr lang="ru-RU" sz="5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Анодина</a:t>
            </a:r>
            <a:r>
              <a:rPr lang="ru-RU" sz="5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Е.Н. Светличная «Научусь, смогу, сумею</a:t>
            </a:r>
            <a:r>
              <a:rPr lang="ru-RU" sz="5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 А.С</a:t>
            </a:r>
            <a:r>
              <a:rPr lang="ru-RU" sz="5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5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Роньжина</a:t>
            </a:r>
            <a:r>
              <a:rPr lang="ru-RU" sz="5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«Занятия в период адаптации»; С.В. Крюкова, Н.П. </a:t>
            </a:r>
            <a:r>
              <a:rPr lang="ru-RU" sz="5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Слободяник</a:t>
            </a:r>
            <a:r>
              <a:rPr lang="ru-RU" sz="5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«Удивляюсь, злюсь, боюсь, хватаюсь и радуюсь»; Е.Л. Горбунова «Занятия на развитие познавательных процессов»; Профилактические занятия «Учим детей общению»; </a:t>
            </a:r>
            <a:r>
              <a:rPr lang="ru-RU" sz="5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Хухлаева</a:t>
            </a:r>
            <a:r>
              <a:rPr lang="ru-RU" sz="5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О.В., </a:t>
            </a:r>
            <a:r>
              <a:rPr lang="ru-RU" sz="5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Хухлаев</a:t>
            </a:r>
            <a:r>
              <a:rPr lang="ru-RU" sz="5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О.Е.  Лабиринт души: терапевтические сказки.</a:t>
            </a:r>
          </a:p>
          <a:p>
            <a:pPr marL="0" indent="0">
              <a:buNone/>
            </a:pPr>
            <a:r>
              <a:rPr lang="ru-RU" sz="5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Владеет персональным компьютером на уровне уверенного пользователя. Работает с различными информационными ресурсами и программно-методическими комплексами, помогающими в профессиональной деятельности.</a:t>
            </a:r>
          </a:p>
          <a:p>
            <a:pPr marL="0" indent="0">
              <a:buNone/>
            </a:pPr>
            <a:r>
              <a:rPr lang="ru-RU" sz="5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Организует ряд мероприятий </a:t>
            </a:r>
            <a:r>
              <a:rPr lang="ru-RU" sz="5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психокоррекционной</a:t>
            </a:r>
            <a:r>
              <a:rPr lang="ru-RU" sz="5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работы для развития высших психических функций, эмоциональной сферы, социального поведения дошкольников. Обращает особое внимание на процесс специальной работы с отдельными детьми, а также группами детей со схожими проблемами развития. Проводит анкетирование, тестирование среди родителей, направленных на сбор сведений о межличностных отношениях в семье.</a:t>
            </a:r>
          </a:p>
          <a:p>
            <a:pPr marL="0" indent="0">
              <a:buNone/>
            </a:pPr>
            <a:r>
              <a:rPr lang="ru-RU" sz="5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Организует и проводит на достойном уровне разноплановые консультации по вопросам обучения, воспитания и развития детей дошкольного возраста. Для педагогов: "Психологическое сопровождение процесса подготовки детей старшего дошкольного возраста к систематическому школьному обучению", "Лечебная игра как способ преодоления неврозов у детей", "Развитие памяти старшего дошкольника", "О гармонии общения", и др. Для родителей - на темы детско-родительских взаимоотношений и познавательного развития ребенка.</a:t>
            </a:r>
          </a:p>
          <a:p>
            <a:pPr marL="0" indent="0">
              <a:buNone/>
            </a:pPr>
            <a:r>
              <a:rPr lang="ru-RU" sz="5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Разработала годовые и индивидуальные планы работы, создала подборку </a:t>
            </a:r>
            <a:r>
              <a:rPr lang="ru-RU" sz="5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психогимнастики</a:t>
            </a:r>
            <a:r>
              <a:rPr lang="ru-RU" sz="5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релаксационных упражнений, необходимых в работе.</a:t>
            </a:r>
          </a:p>
          <a:p>
            <a:pPr marL="0" indent="0">
              <a:buNone/>
            </a:pPr>
            <a:r>
              <a:rPr lang="ru-RU" sz="5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 педагогов и родителей воспитанников составила рекомендации по оказанию помощи в вопросах </a:t>
            </a:r>
            <a:r>
              <a:rPr lang="ru-RU" sz="5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воспитания, обучения</a:t>
            </a:r>
            <a:r>
              <a:rPr lang="ru-RU" sz="5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развития и социальной адаптации.</a:t>
            </a:r>
          </a:p>
          <a:p>
            <a:pPr marL="0" indent="0">
              <a:buNone/>
            </a:pPr>
            <a:r>
              <a:rPr lang="ru-RU" sz="5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Билкис</a:t>
            </a:r>
            <a:r>
              <a:rPr lang="ru-RU" sz="5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Исмаиловна</a:t>
            </a:r>
            <a:r>
              <a:rPr lang="ru-RU" sz="5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- инициативный участник педагогических советов ДОУ, семинаров, семинаров - практикумов, круглых столов разного уровня. Постоянно посещает МО и семинары для педагогов – психологов.</a:t>
            </a:r>
          </a:p>
          <a:p>
            <a:pPr marL="0" indent="0">
              <a:buNone/>
            </a:pPr>
            <a:r>
              <a:rPr lang="ru-RU" sz="5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59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43812" y="401216"/>
            <a:ext cx="8630192" cy="6074229"/>
          </a:xfrm>
        </p:spPr>
        <p:txBody>
          <a:bodyPr>
            <a:noAutofit/>
          </a:bodyPr>
          <a:lstStyle/>
          <a:p>
            <a:endParaRPr lang="ru-RU" sz="1600" dirty="0" smtClean="0"/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Диагностическая работа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направлена 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отслеживание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выявление особенности психологического развития ребенка,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сформированность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определенных 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психологических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новообразований, соответствие уровню развития умений, знаний, навыков, личностных и межличностных образований возрастным ориентирам и требованиям общества. </a:t>
            </a:r>
            <a:endParaRPr lang="ru-RU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психодиагностики – мониторинг уровня актуального развития дошкольника и специфики этого развития, предоставление информации родителям, педагогам, руководителям, специалистам ДОУ для создания благоприятных социально-педагогических и психологических условий в 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воспитательного процесса</a:t>
            </a:r>
            <a:r>
              <a:rPr lang="ru-RU" sz="2400" dirty="0" smtClean="0">
                <a:solidFill>
                  <a:srgbClr val="FF0000"/>
                </a:solidFill>
              </a:rPr>
              <a:t>.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9088016" y="5878286"/>
            <a:ext cx="185988" cy="163076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8049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26141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Коррекционно-развивающая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работа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01905"/>
            <a:ext cx="8435802" cy="42940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Одним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главных направлений в своей деятельности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считаю коррекционно-развивающее,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 как именно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работа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этом направлении помогает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детям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преодолевать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недостатки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психологического развития, посредством формирования новых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способов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познавательной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общения, поведения и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эмоционального реагирования.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познавательных процессов ребенка (восприятия, внимания, памяти,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мышления). Тренировка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психомоторных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функций, снижение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эмоционального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напряжения. </a:t>
            </a: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198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7333" y="373224"/>
            <a:ext cx="8727923" cy="6326156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</a:t>
            </a:r>
          </a:p>
          <a:p>
            <a:pPr marL="0" indent="0">
              <a:buNone/>
            </a:pPr>
            <a:r>
              <a:rPr lang="ru-RU" sz="2200" dirty="0"/>
              <a:t> </a:t>
            </a:r>
            <a:r>
              <a:rPr lang="ru-RU" sz="2200" dirty="0" smtClean="0"/>
              <a:t>    </a:t>
            </a:r>
            <a:endParaRPr lang="ru-RU" sz="2200" dirty="0"/>
          </a:p>
          <a:p>
            <a:pPr marL="0" indent="0">
              <a:lnSpc>
                <a:spcPct val="120000"/>
              </a:lnSpc>
              <a:buNone/>
            </a:pPr>
            <a:r>
              <a:rPr lang="ru-RU" sz="4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Психологическая коррекция – систематическая целенаправленная работа психолога с детьми, отнесенными к категории группы риска по тем или иным основаниям, и направленная на специфическую помощь этим детям.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4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коррекционно-развивающей работе я следую следующим принципам: </a:t>
            </a:r>
            <a:r>
              <a:rPr lang="ru-RU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раннее начало, </a:t>
            </a:r>
            <a:r>
              <a:rPr lang="ru-RU" sz="4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оздание </a:t>
            </a:r>
            <a:r>
              <a:rPr lang="ru-RU" sz="4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среды, способствующей развивающей деятельности ребенка и стимулирующей </a:t>
            </a:r>
            <a:r>
              <a:rPr lang="ru-RU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ее, стимуляция </a:t>
            </a:r>
            <a:r>
              <a:rPr lang="ru-RU" sz="4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собственной активности ребенка и напряжения его </a:t>
            </a:r>
            <a:r>
              <a:rPr lang="ru-RU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сил, обязательное </a:t>
            </a:r>
            <a:r>
              <a:rPr lang="ru-RU" sz="4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взрослого в деятельности </a:t>
            </a:r>
            <a:r>
              <a:rPr lang="ru-RU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методов, отвечающих природе дошкольника, прежде всего игровых, всех видов продуктивной деятельности, а так же элементы </a:t>
            </a:r>
            <a:r>
              <a:rPr lang="ru-RU" sz="4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сказкотерапии</a:t>
            </a:r>
            <a:r>
              <a:rPr lang="ru-RU" sz="4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песочной терапии. </a:t>
            </a:r>
            <a:endParaRPr lang="ru-RU" sz="45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Проводится </a:t>
            </a:r>
            <a:r>
              <a:rPr lang="ru-RU" sz="4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тех случаях, когда у ребенка диагностированы определенные трудности: - Проблемы, связанные с адаптацией к условиям ДОУ - проблемы в поведении (агрессивность, пассивность, </a:t>
            </a:r>
            <a:r>
              <a:rPr lang="ru-RU" sz="4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гиперактивность</a:t>
            </a:r>
            <a:r>
              <a:rPr lang="ru-RU" sz="4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- проблемы коммуникации (</a:t>
            </a:r>
            <a:r>
              <a:rPr lang="ru-RU" sz="4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несформированность</a:t>
            </a:r>
            <a:r>
              <a:rPr lang="ru-RU" sz="4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навыков общения с взрослыми или сверстниками) - личностные проблемы (тревожность, неадекватная самооценка) </a:t>
            </a:r>
          </a:p>
        </p:txBody>
      </p:sp>
    </p:spTree>
    <p:extLst>
      <p:ext uri="{BB962C8B-B14F-4D97-AF65-F5344CB8AC3E}">
        <p14:creationId xmlns:p14="http://schemas.microsoft.com/office/powerpoint/2010/main" val="3081017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73741"/>
            <a:ext cx="8843682" cy="1116947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Используемые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коррекционно-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развивающие программы: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48552" y="1933200"/>
            <a:ext cx="7929283" cy="3849035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Т.П. </a:t>
            </a:r>
            <a:r>
              <a:rPr lang="ru-RU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Анодина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Е.Н. Светличная «Научусь, смогу, сумею»;</a:t>
            </a:r>
          </a:p>
          <a:p>
            <a:pPr marL="0" lvl="0" indent="0">
              <a:buNone/>
            </a:pP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А.С. </a:t>
            </a:r>
            <a:r>
              <a:rPr lang="ru-RU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Роньжина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«Занятия в период адаптации»;</a:t>
            </a:r>
          </a:p>
          <a:p>
            <a:pPr marL="0" lvl="0" indent="0">
              <a:buNone/>
            </a:pP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С.В. Крюкова, Н.П. </a:t>
            </a:r>
            <a:r>
              <a:rPr lang="ru-RU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Слободяник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«Удивляюсь, злюсь, боюсь, хватаюсь </a:t>
            </a:r>
          </a:p>
          <a:p>
            <a:pPr marL="0" lvl="0" indent="0">
              <a:buNone/>
            </a:pP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радуюсь»;</a:t>
            </a:r>
          </a:p>
          <a:p>
            <a:pPr marL="0" lvl="0" indent="0">
              <a:buNone/>
            </a:pP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Е.Л. Горбунова «Занятия на развитие познавательных процессов»;</a:t>
            </a:r>
          </a:p>
          <a:p>
            <a:pPr marL="0" lvl="0" indent="0">
              <a:buNone/>
            </a:pP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Профилактические занятия «Учим детей общению»;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Хухлаева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О.В., </a:t>
            </a:r>
            <a:r>
              <a:rPr lang="ru-RU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Хухлаев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О.Е. </a:t>
            </a:r>
            <a:endParaRPr lang="ru-RU" sz="2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Лабиринт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души: терапевтические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сказки.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34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Консультативно-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просветительская работа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/>
              <a:t>  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8894" y="1488141"/>
            <a:ext cx="9502588" cy="51620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Консультативно-просветительская работа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направлена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разъяснение взрослым и детям психологических знаний, а также помощь в разрешении проблемных ситуаций.</a:t>
            </a:r>
          </a:p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смысл просветительской работы — знакомство с современным состоянием психологической науки, основными закономерностями и условиями психического развития человека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Просвещение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повышение психологической культуры воспитателей, педагогов, родителей, формирование запроса на психологические услуги и обеспечение информацией по психологическим проблемам, правовой тематике. </a:t>
            </a:r>
            <a:endParaRPr lang="ru-RU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Консультирование – оказание конкретной помощи обратившимся взрослым в осознании, анализе и решении психологических проблем, связанных с домашним воспитанием и развитием детей, с организаций педагогического процесса детского сада. В моей работе зачастую консультирование носит информационный, просветительский характер. Мною проводились консультации педагогов и родителей. Данная форма работы помогала взрослым в раскрытии новых сторон личности ребёнка и нахождению путей помощи им, а так же помогала в понимании и раскрытии новых сторон самих себя.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12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9529" y="286871"/>
            <a:ext cx="6840072" cy="805949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Профилактическая работа.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092820"/>
            <a:ext cx="9865659" cy="5652364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целью психопрофилактической работы, является работа по предупреждению </a:t>
            </a:r>
          </a:p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возможного неблагополучия в психическом и личностном развитии дошкольников. </a:t>
            </a:r>
          </a:p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Психологическая профилактика - целенаправленная систематическая совместная работа </a:t>
            </a:r>
          </a:p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психолога, педагогов и воспитателей по предупреждению возможных </a:t>
            </a:r>
          </a:p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социально-психологических и психологических проблем, по созданию благоприятного</a:t>
            </a:r>
          </a:p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эмоционально-психологического климата, по выявлению детей группы риска </a:t>
            </a:r>
          </a:p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(по различным основаниям).</a:t>
            </a:r>
          </a:p>
          <a:p>
            <a:pPr lvl="0">
              <a:buClr>
                <a:srgbClr val="90C226"/>
              </a:buClr>
            </a:pP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Психологическая профилактика с детьми осуществляется в форме: 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сопровождения детей раннего возраста в процессе адаптации к детскому саду.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Мероприятия, направленные на адаптацию детей раннего и младшего дошкольного возраста    </a:t>
            </a:r>
          </a:p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способствуют сокращению сроков адаптации у детей и повышению их адаптационных </a:t>
            </a:r>
          </a:p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способностей.</a:t>
            </a: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62892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Просветительская работа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7687" y="1362730"/>
            <a:ext cx="8596668" cy="488567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целях повышения психологической культуры воспитателей, педагогов и  родителей  мною проводится в год один раз в ноябре месяце неделя </a:t>
            </a:r>
            <a:r>
              <a:rPr lang="ru-RU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психологии. </a:t>
            </a:r>
          </a:p>
          <a:p>
            <a:pPr marL="0" indent="0">
              <a:buNone/>
            </a:pPr>
            <a:r>
              <a:rPr lang="ru-RU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проведения</a:t>
            </a:r>
            <a:r>
              <a:rPr lang="ru-RU" sz="8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  </a:t>
            </a:r>
            <a:r>
              <a:rPr lang="ru-RU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  положительной психологической атмосферы в детском саду, привлечение внимания к профессиональной деятельности психолога, повышение психолого-педагогической грамотности педагогов ДОУ и родителей, создание благоприятного климата для комфортного самочувствия детей и взрослых в ДОУ</a:t>
            </a:r>
            <a:r>
              <a:rPr lang="ru-RU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рамках этой </a:t>
            </a:r>
            <a:r>
              <a:rPr lang="ru-RU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недели были проведены </a:t>
            </a:r>
            <a:r>
              <a:rPr lang="ru-RU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различные </a:t>
            </a:r>
            <a:r>
              <a:rPr lang="ru-RU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</a:t>
            </a:r>
            <a:r>
              <a:rPr lang="ru-RU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всех участников образовательного процесса. Психологические события недели </a:t>
            </a:r>
            <a:r>
              <a:rPr lang="ru-RU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охватили </a:t>
            </a:r>
            <a:r>
              <a:rPr lang="ru-RU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максимальное количество взрослых и детей нашего дошкольного учреждения. Всю неделю сотрудники и дети ДОУ, родители и гости нашего сада </a:t>
            </a:r>
            <a:r>
              <a:rPr lang="ru-RU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были настроены </a:t>
            </a:r>
            <a:r>
              <a:rPr lang="ru-RU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«психологическую» волну. Каждое мероприятие </a:t>
            </a:r>
            <a:r>
              <a:rPr lang="ru-RU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имело </a:t>
            </a:r>
            <a:r>
              <a:rPr lang="ru-RU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смысловую направленность.</a:t>
            </a:r>
          </a:p>
          <a:p>
            <a:pPr marL="0" indent="0">
              <a:buNone/>
            </a:pPr>
            <a:r>
              <a:rPr lang="ru-RU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цель проведения этого мероприятия – повышение психологической культуры всех участников образовательного процесса, а также демонстрация возможностей психологии через показ различных форм и методов работы.</a:t>
            </a:r>
          </a:p>
          <a:p>
            <a:endParaRPr lang="ru-RU" sz="8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576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77334" y="279918"/>
            <a:ext cx="8596668" cy="895739"/>
          </a:xfrm>
        </p:spPr>
        <p:txBody>
          <a:bodyPr>
            <a:normAutofit/>
          </a:bodyPr>
          <a:lstStyle/>
          <a:p>
            <a:r>
              <a:rPr lang="ru-RU" dirty="0" smtClean="0"/>
              <a:t>              </a:t>
            </a:r>
            <a:r>
              <a:rPr lang="ru-RU" dirty="0">
                <a:solidFill>
                  <a:srgbClr val="FF0000"/>
                </a:solidFill>
              </a:rPr>
              <a:t>П</a:t>
            </a:r>
            <a:r>
              <a:rPr lang="ru-RU" dirty="0" smtClean="0">
                <a:solidFill>
                  <a:srgbClr val="FF0000"/>
                </a:solidFill>
              </a:rPr>
              <a:t>росветительская работа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6" name="Объект 1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93" y="1408922"/>
            <a:ext cx="4447069" cy="51278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6" name="Объект 35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813" y="1324946"/>
            <a:ext cx="4486387" cy="51117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953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</a:t>
            </a:r>
            <a:r>
              <a:rPr lang="ru-RU" dirty="0">
                <a:solidFill>
                  <a:srgbClr val="FF0000"/>
                </a:solidFill>
              </a:rPr>
              <a:t>Н</a:t>
            </a:r>
            <a:r>
              <a:rPr lang="ru-RU" dirty="0" smtClean="0">
                <a:solidFill>
                  <a:srgbClr val="FF0000"/>
                </a:solidFill>
              </a:rPr>
              <a:t>еделя психологии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18" y="1588502"/>
            <a:ext cx="4580168" cy="46350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073" y="1559860"/>
            <a:ext cx="4718400" cy="46636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138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</a:t>
            </a:r>
            <a:r>
              <a:rPr lang="ru-RU" dirty="0" smtClean="0">
                <a:solidFill>
                  <a:srgbClr val="FF0000"/>
                </a:solidFill>
              </a:rPr>
              <a:t>Просвещение родителей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45" y="1418253"/>
            <a:ext cx="4184650" cy="44503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383" y="1348273"/>
            <a:ext cx="5016670" cy="45902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360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08660"/>
          </a:xfrm>
        </p:spPr>
        <p:txBody>
          <a:bodyPr/>
          <a:lstStyle/>
          <a:p>
            <a:pPr algn="ctr"/>
            <a:r>
              <a:rPr lang="ru-RU" dirty="0" smtClean="0"/>
              <a:t>Повышение квалификации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95852" y="317808"/>
            <a:ext cx="4788514" cy="6941819"/>
          </a:xfrm>
        </p:spPr>
      </p:pic>
    </p:spTree>
    <p:extLst>
      <p:ext uri="{BB962C8B-B14F-4D97-AF65-F5344CB8AC3E}">
        <p14:creationId xmlns:p14="http://schemas.microsoft.com/office/powerpoint/2010/main" val="32643389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 descr="C:\Users\билкис\AppData\Local\Microsoft\Windows\Temporary Internet Files\Content.Word\IMG-20211123-WA0014.jpg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473" y="823913"/>
            <a:ext cx="7231553" cy="52927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250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23365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Организационно-методическая работа: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649507"/>
            <a:ext cx="8596668" cy="439185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нализ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ланирование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частие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работе методических объединений, семинарах, 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курсах повышения квалификации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>
              <a:buNone/>
            </a:pP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абота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самообразованию;</a:t>
            </a:r>
          </a:p>
          <a:p>
            <a:pPr marL="0" lvl="0" indent="0">
              <a:buNone/>
            </a:pP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еятельность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созданию программ, методических разработок для работы с участниками образовательного процесса.</a:t>
            </a:r>
          </a:p>
          <a:p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89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78667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Результаты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3826" y="1377539"/>
            <a:ext cx="10515600" cy="52251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ходе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работы, я участвую в проектировании и конструировании </a:t>
            </a:r>
            <a:endParaRPr lang="ru-RU" sz="2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педагогической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деятельности,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моделирую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ситуации, благоприятные для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профессионального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личностного роста, самопознания и саморазвития педагогов. 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Мною были разработаны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тренинги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педагогов, выступления на педагогическом совете, педагогических чтениях и родительских собраниях, беседы для воспитанников. </a:t>
            </a:r>
            <a:endParaRPr lang="ru-RU" sz="2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работы с детьми были изготовлены дидактические игры:</a:t>
            </a: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«Угадай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эмоцию»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«Игры с окошками» </a:t>
            </a:r>
            <a:endParaRPr lang="ru-RU" sz="2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«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Ладошки» </a:t>
            </a:r>
            <a:endParaRPr lang="ru-RU" sz="2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«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Цветочная поляна» </a:t>
            </a:r>
            <a:endParaRPr lang="ru-RU" sz="2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«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Геометрическое лото» </a:t>
            </a:r>
            <a:endParaRPr lang="ru-RU" sz="2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« Матрешки»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51046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525" y="709128"/>
            <a:ext cx="4483684" cy="56289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8" name="Объект 5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52" y="709128"/>
            <a:ext cx="4183062" cy="55026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175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5714" y="367553"/>
            <a:ext cx="8596668" cy="1335741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Дидактическое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панно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«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Цветочная поляна»</a:t>
            </a: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36" y="1622612"/>
            <a:ext cx="8426824" cy="49694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88514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51647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«Игры с окошками»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73" y="1461247"/>
            <a:ext cx="4061012" cy="47062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768" y="1461247"/>
            <a:ext cx="4426234" cy="47062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0880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«Угадай эмоцию»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41" y="1353672"/>
            <a:ext cx="4423730" cy="46883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353672"/>
            <a:ext cx="4428931" cy="46883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085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24178"/>
            <a:ext cx="10515600" cy="1701443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Изготовлены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пособия для детей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«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Угадай эмоцию!» </a:t>
            </a:r>
            <a:r>
              <a:rPr lang="ru-RU" b="1" dirty="0">
                <a:solidFill>
                  <a:srgbClr val="FF0000"/>
                </a:solidFill>
              </a:rPr>
              <a:t/>
            </a:r>
            <a:br>
              <a:rPr lang="ru-RU" b="1" dirty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9" t="1551" r="239" b="209"/>
          <a:stretch/>
        </p:blipFill>
        <p:spPr>
          <a:xfrm>
            <a:off x="489481" y="1709639"/>
            <a:ext cx="4211866" cy="49437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" t="7062" r="1002" b="2571"/>
          <a:stretch/>
        </p:blipFill>
        <p:spPr>
          <a:xfrm>
            <a:off x="5150499" y="1642188"/>
            <a:ext cx="4028996" cy="48952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597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0188" y="439271"/>
            <a:ext cx="8319247" cy="149710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«Угадай, что здесь!»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1" y="1936376"/>
            <a:ext cx="8247528" cy="43837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748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10515600" cy="118263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Геометрическое лото» </a:t>
            </a:r>
            <a:r>
              <a:rPr lang="ru-RU" sz="4000" b="1" dirty="0"/>
              <a:t/>
            </a:r>
            <a:br>
              <a:rPr lang="ru-RU" sz="4000" b="1" dirty="0"/>
            </a:b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                             </a:t>
            </a:r>
          </a:p>
          <a:p>
            <a:endParaRPr lang="ru-RU" dirty="0"/>
          </a:p>
          <a:p>
            <a:endParaRPr lang="ru-RU" dirty="0" smtClean="0"/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          </a:t>
            </a:r>
            <a:endParaRPr lang="ru-RU" sz="4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34" y="1145628"/>
            <a:ext cx="8565932" cy="55284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4892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районных и республиканских конкурсах.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47870" y="2099387"/>
            <a:ext cx="8826132" cy="3941975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конкурс «Педагогическое перо»-2021</a:t>
            </a:r>
          </a:p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Районный конкурс «Воспитатель года-2015»-2 место</a:t>
            </a:r>
          </a:p>
          <a:p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Районный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«Воспитатель года-2017»</a:t>
            </a:r>
          </a:p>
          <a:p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Районный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«Педагог года - 2017»- 2место</a:t>
            </a:r>
          </a:p>
          <a:p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Районный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«Быт, обычаи и традиции чеченского народа»-2018-2место</a:t>
            </a:r>
          </a:p>
          <a:p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Районный конкурс «Быт, обычаи и традиции чеченского народа»-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Районный конкурс «Воспитатель года – 2022»</a:t>
            </a:r>
          </a:p>
          <a:p>
            <a:endParaRPr lang="ru-RU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104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99697"/>
            <a:ext cx="8596668" cy="74623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«Геометрическое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лото» </a:t>
            </a:r>
            <a:r>
              <a:rPr lang="ru-RU" sz="4000" b="1" dirty="0"/>
              <a:t/>
            </a:r>
            <a:br>
              <a:rPr lang="ru-RU" sz="4000" b="1" dirty="0"/>
            </a:br>
            <a:r>
              <a:rPr lang="ru-RU" dirty="0"/>
              <a:t/>
            </a:r>
            <a:br>
              <a:rPr lang="ru-RU" dirty="0"/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«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157" y="1303248"/>
            <a:ext cx="8061022" cy="52082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2919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69333"/>
            <a:ext cx="7848600" cy="123812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«Ладошки»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FF0000"/>
                </a:solidFill>
              </a:rPr>
              <a:t/>
            </a:r>
            <a:br>
              <a:rPr lang="ru-RU" b="1" dirty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6" y="1524000"/>
            <a:ext cx="8663371" cy="48915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1587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0306" y="618564"/>
            <a:ext cx="8596668" cy="523875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«Ладошки»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998" y="1478614"/>
            <a:ext cx="4069976" cy="49959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Объект 1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65" y="1478614"/>
            <a:ext cx="4257675" cy="49959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35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94" y="671804"/>
            <a:ext cx="4528700" cy="52868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270" y="811763"/>
            <a:ext cx="4334494" cy="52302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241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77334" y="158620"/>
            <a:ext cx="8596668" cy="86774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«Матрешки» </a:t>
            </a:r>
            <a:r>
              <a:rPr lang="ru-RU" sz="4000" b="1" dirty="0"/>
              <a:t/>
            </a:r>
            <a:br>
              <a:rPr lang="ru-RU" sz="4000" b="1" dirty="0"/>
            </a:b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3" y="923732"/>
            <a:ext cx="4498090" cy="57383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Объект 11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22" y="923731"/>
            <a:ext cx="4412059" cy="57383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7358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21298"/>
            <a:ext cx="8596668" cy="13716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Уголок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релаксации и снятия   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эмоционального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напряжения</a:t>
            </a:r>
            <a:r>
              <a:rPr lang="ru-RU" b="1" dirty="0">
                <a:solidFill>
                  <a:srgbClr val="FF0000"/>
                </a:solidFill>
              </a:rPr>
              <a:t>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77"/>
          <a:stretch/>
        </p:blipFill>
        <p:spPr>
          <a:xfrm>
            <a:off x="391886" y="1839310"/>
            <a:ext cx="4095167" cy="40254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51"/>
          <a:stretch/>
        </p:blipFill>
        <p:spPr>
          <a:xfrm>
            <a:off x="4975668" y="1839310"/>
            <a:ext cx="4191989" cy="40254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1607300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77334" y="242596"/>
            <a:ext cx="8596668" cy="1091682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Дыхательная гимнастика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80" y="1073020"/>
            <a:ext cx="4348296" cy="49690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529" y="1007707"/>
            <a:ext cx="4187979" cy="50343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1712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98657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                   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Самообразование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67508" y="1353787"/>
            <a:ext cx="8473716" cy="52607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данное время я работаю над темой по самообразованию-</a:t>
            </a:r>
            <a:r>
              <a:rPr lang="ru-RU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сказкотерапия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Сказкотерапия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очень гармонична и </a:t>
            </a:r>
            <a:r>
              <a:rPr lang="ru-RU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экологична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 «сказочном» языке легко говорить, сказка понятна всем. </a:t>
            </a:r>
            <a:r>
              <a:rPr lang="ru-RU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Сказкотерапия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может быть использована для решения самых разных проблем у детей и взрослых. Преимущество данного метода заключается еще и в том, что он интегрирует множество психотехнических приемов в единый сказочный контекст.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 арт-терапии способствует формированию и развитию  у детей старшего дошкольного возраста эмоциональных и коммуникативных ресурсов. </a:t>
            </a:r>
            <a:endParaRPr lang="ru-RU" sz="2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Учитывая некоторые аспекты, я пришла к выводу о  незаменимости   метода </a:t>
            </a:r>
            <a:r>
              <a:rPr lang="ru-RU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сказкотерапии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дошкольном  учреждении.  Мною собран материал по применению </a:t>
            </a:r>
            <a:r>
              <a:rPr lang="ru-RU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сказкотерапии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73514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541177"/>
            <a:ext cx="8596668" cy="5500186"/>
          </a:xfrm>
        </p:spPr>
        <p:txBody>
          <a:bodyPr/>
          <a:lstStyle/>
          <a:p>
            <a:endParaRPr lang="ru-RU" dirty="0" smtClean="0"/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 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сказкотерапии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заключаются в следующем: интеграция личности, развитие творческих способностей и адаптивных навыков, совершенствование способов взаимодействия с окружающим миром, а также обучение, диагностика и коррекция. Самые распространенные способы работы со сказкой это: </a:t>
            </a:r>
            <a:endParaRPr lang="ru-RU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рассказывание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сказки </a:t>
            </a:r>
            <a:endParaRPr lang="ru-RU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обсуждение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уже существующей сказки; </a:t>
            </a:r>
            <a:endParaRPr lang="ru-RU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сочинение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сказки; </a:t>
            </a:r>
            <a:endParaRPr lang="ru-RU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инсценирование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драматизация уже написанной сказки (это может быть как актерское 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отыгрывание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так и кукольный театр); </a:t>
            </a:r>
            <a:endParaRPr lang="ru-RU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арттерапевтическая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мотивам сказки; </a:t>
            </a:r>
            <a:endParaRPr lang="ru-RU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и использование дидактической сказки; и т.д. 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Сказкотерапия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это метод, для применения которого могут быть использованы любые игрушки и игровые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пособия.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0202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855" y="709127"/>
            <a:ext cx="7848806" cy="58502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51368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26" y="-74644"/>
            <a:ext cx="8188419" cy="72218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8499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10" y="466530"/>
            <a:ext cx="8387767" cy="59224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42926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9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98" y="531845"/>
            <a:ext cx="7999606" cy="57819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165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61257"/>
            <a:ext cx="8596668" cy="625151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Конспект открытого занятия по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сказкотерапии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«Теремок»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4337" y="1119673"/>
            <a:ext cx="9162661" cy="520160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 продолжать знакомство с русскими народными сказками.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Задачи: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Образовательные: закреплять знание русской народной сказки, её последовательность и персонажей.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Воспитательные: воспитывать доброжелательное отношение к животным.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Развивающие: развивать связную речь, внимание, память, логическое мышление.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Средства: «Теремок», сюжетные картинки из сказки, костюмы персонажей сказки.  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Способы: сюрпризный момент, загадывание загадок, вопросы к детям, художественное слово, показ и рассказывание сказки, беседа по вопросам, положительная развернутая оценка. 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                  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Ход.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Вводная часть.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(Дети сидят на стульчиках полукругом).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 Здравствуйте, дорогие ребята! Здравствуйте, гости дорогие!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Ребята к нам кто -то стучится. Давайте посмотрим кто это.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Ой, к нам гостья! Кто это?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-Лиса!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Лиса: Ребята, я хотела рассказать сказку «Теремок» своим лисятам, но забыла ее. Помогите мне пожалуйста.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707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22515" y="354561"/>
            <a:ext cx="9171992" cy="638213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Психолог: Ну что, ребята, давайте поможем Патрикеевне?</a:t>
            </a:r>
          </a:p>
          <a:p>
            <a:pPr marL="0" indent="0">
              <a:buNone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Дети: Давайте!</a:t>
            </a:r>
          </a:p>
          <a:p>
            <a:pPr marL="0" indent="0">
              <a:buNone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Сегодня я хочу пригласить вас в необычное путешествие, в сказку!</a:t>
            </a:r>
          </a:p>
          <a:p>
            <a:pPr marL="0" indent="0">
              <a:buNone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чтобы в сказку открылась дверца, предлагаю отгадать загадки:</a:t>
            </a:r>
          </a:p>
          <a:p>
            <a:pPr marL="0" indent="0">
              <a:buNone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1.Живёт в норке,                          </a:t>
            </a:r>
          </a:p>
          <a:p>
            <a:pPr marL="0" indent="0">
              <a:buNone/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Грызёт корки,                            </a:t>
            </a:r>
          </a:p>
          <a:p>
            <a:pPr marL="0" indent="0">
              <a:buNone/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Короткие ножки,         </a:t>
            </a:r>
          </a:p>
          <a:p>
            <a:pPr marL="0" indent="0">
              <a:buNone/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Боится кошки.  (мышка)                            </a:t>
            </a:r>
          </a:p>
          <a:p>
            <a:pPr marL="0" indent="0">
              <a:buNone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2.Летом в болоте её вы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найдёте</a:t>
            </a:r>
            <a:endParaRPr lang="en-US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Зелёная квакушка, кто это?  (лягушка)</a:t>
            </a:r>
          </a:p>
          <a:p>
            <a:pPr marL="0" indent="0">
              <a:buNone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3.Длинные ушки, быстрые ножки</a:t>
            </a:r>
          </a:p>
          <a:p>
            <a:pPr marL="0" indent="0">
              <a:buNone/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Прыгает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ловко, любит морковку. (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зайчик)</a:t>
            </a:r>
            <a:endParaRPr lang="en-US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Серый дружище по лесу рыщет (волк)</a:t>
            </a:r>
          </a:p>
          <a:p>
            <a:pPr marL="0" indent="0">
              <a:buNone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  Бурый, косолапый, по лесу бредет,</a:t>
            </a:r>
          </a:p>
          <a:p>
            <a:pPr marL="0" indent="0">
              <a:buNone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Любит "одолжить" он</a:t>
            </a:r>
            <a:b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У лесных пчёл мёд.  (медведь)</a:t>
            </a:r>
          </a:p>
          <a:p>
            <a:pPr marL="0" indent="0">
              <a:buNone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-Какие вы молодцы, все загадки мои отгадали!</a:t>
            </a:r>
          </a:p>
          <a:p>
            <a:pPr marL="0" indent="0">
              <a:buNone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-А в какой же сказке встречаются эти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животные?</a:t>
            </a:r>
            <a:r>
              <a:rPr lang="en-US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Теремок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  </a:t>
            </a:r>
          </a:p>
          <a:p>
            <a:r>
              <a:rPr lang="ru-RU" sz="1400" dirty="0">
                <a:solidFill>
                  <a:srgbClr val="002060"/>
                </a:solidFill>
              </a:rPr>
              <a:t>                     </a:t>
            </a:r>
          </a:p>
        </p:txBody>
      </p:sp>
    </p:spTree>
    <p:extLst>
      <p:ext uri="{BB962C8B-B14F-4D97-AF65-F5344CB8AC3E}">
        <p14:creationId xmlns:p14="http://schemas.microsoft.com/office/powerpoint/2010/main" val="178894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7334" y="494522"/>
            <a:ext cx="8737254" cy="55468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Основная часть.</a:t>
            </a:r>
          </a:p>
          <a:p>
            <a:pPr marL="0" indent="0">
              <a:buNone/>
            </a:pP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(показываю театрализацию сказки.  Дети по ходу сказки помогают, подсказывают знакомые им фрагменты).         </a:t>
            </a:r>
          </a:p>
          <a:p>
            <a:pPr marL="0" indent="0">
              <a:buNone/>
            </a:pPr>
            <a:r>
              <a:rPr lang="ru-RU" sz="1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</a:t>
            </a: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минутка</a:t>
            </a:r>
            <a:r>
              <a:rPr lang="ru-RU" sz="1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Строим дом».</a:t>
            </a:r>
          </a:p>
          <a:p>
            <a:pPr marL="0" indent="0">
              <a:buNone/>
            </a:pP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Целый день – тук да тук,</a:t>
            </a:r>
          </a:p>
          <a:p>
            <a:pPr marL="0" indent="0">
              <a:buNone/>
            </a:pP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Раздаётся звонкий стук.     (Стучать кулачок о кулачок.)</a:t>
            </a:r>
          </a:p>
          <a:p>
            <a:pPr marL="0" indent="0">
              <a:buNone/>
            </a:pP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Молоточки стучат,</a:t>
            </a:r>
          </a:p>
          <a:p>
            <a:pPr marL="0" indent="0">
              <a:buNone/>
            </a:pP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Строят дом для зверят.       (показывают ушки.)</a:t>
            </a:r>
          </a:p>
          <a:p>
            <a:pPr marL="0" indent="0">
              <a:buNone/>
            </a:pP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Пусть мой домик кос и крив,  (повороты)</a:t>
            </a:r>
          </a:p>
          <a:p>
            <a:pPr marL="0" indent="0">
              <a:buNone/>
            </a:pPr>
            <a:r>
              <a:rPr lang="ru-RU" sz="1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Посмотри</a:t>
            </a: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как он красив!      (разводят руками)</a:t>
            </a:r>
          </a:p>
          <a:p>
            <a:pPr marL="0" indent="0">
              <a:buNone/>
            </a:pP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Заключительная часть.</a:t>
            </a:r>
          </a:p>
          <a:p>
            <a:pPr marL="0" indent="0">
              <a:buNone/>
            </a:pP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Лиса: Спасибо вам ребята, вы меня выручили. Теперь пойду домой и расскажу своим лисятам сказку. До свидания, ребята!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397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28044" y="727788"/>
            <a:ext cx="8410682" cy="57241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и психолог: До свидания, Патрикеевна!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Психолог: А кто первый увидел теремок?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 -Кто ещё прибегал к теремку?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Ответы детей: Первой пришла мышка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                 Потом пришла лягушка и т.д.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(показ персонажей сказки по очереди их прихода к теремку)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 Кто сломал теремок? Почему?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( Ответы детей…)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-Молодцы, ребята, сказку рассказали, домик для зверей строить помогали. Понравилось вам наше путешествие в сказку?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Сказка с нами прощается. Все молодцы. А в благодарность звери нас угощают сладостями. Давайте скажем спасибо и попрощаемся с ними.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(прощание со сказкой)</a:t>
            </a:r>
          </a:p>
          <a:p>
            <a:pPr marL="0" indent="0">
              <a:buNone/>
            </a:pPr>
            <a:r>
              <a:rPr lang="ru-RU" dirty="0"/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4299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33266"/>
            <a:ext cx="8596668" cy="998376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«Быт, традиции и обычаи чеченского народа»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8756" y="830424"/>
            <a:ext cx="8765246" cy="633548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200" dirty="0"/>
              <a:t> 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Коьчал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Де-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буьйсан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дакъош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1уьйре, 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делкъа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хан, 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суьйре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буьйса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Адамийн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дахарехь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церан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маь1на.</a:t>
            </a:r>
          </a:p>
          <a:p>
            <a:pPr marL="0" indent="0">
              <a:buNone/>
            </a:pP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Кхечу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дакъошца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з1е: «Познание», «Коммуникация», «Художественная литература», «Физическая культура»</a:t>
            </a:r>
          </a:p>
          <a:p>
            <a:pPr marL="0" indent="0">
              <a:buNone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1алашонаш:</a:t>
            </a:r>
          </a:p>
          <a:p>
            <a:pPr marL="0" indent="0">
              <a:buNone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1аморан 1алашонаш: Де-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буьйсан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дакъош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хаар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т1еч1аг1дар, 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хенан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хоттамах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indent="0">
              <a:buNone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хаар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т1еч1агдар;</a:t>
            </a:r>
          </a:p>
          <a:p>
            <a:pPr marL="0" indent="0">
              <a:buNone/>
            </a:pP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Кхиоран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1алашон</a:t>
            </a:r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ш:</a:t>
            </a:r>
          </a:p>
          <a:p>
            <a:pPr marL="0" indent="0">
              <a:buNone/>
            </a:pP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Кхетош-кхиоран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1алашонаш: 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кхечаьрга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ладог1а 1амор</a:t>
            </a:r>
          </a:p>
          <a:p>
            <a:pPr marL="0" indent="0">
              <a:buNone/>
            </a:pP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Гайтаман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г1ирсаш: дина 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дакъонан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суьрташ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сахьт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Чулацам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Гулдаларан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минот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Кхетамкхиархо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Де дика 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хуьлда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шу, 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бераш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0" indent="0">
              <a:buNone/>
            </a:pP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Бераш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        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Дална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езийла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0" indent="0">
              <a:buNone/>
            </a:pP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Кхетамкхиархо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Вайна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не1 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еттарг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мила 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те? (Д1айоьллу не1)</a:t>
            </a:r>
          </a:p>
          <a:p>
            <a:pPr marL="0" indent="0">
              <a:buNone/>
            </a:pP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Маьлха-Аьзни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Де дика хила шу!</a:t>
            </a:r>
          </a:p>
          <a:p>
            <a:pPr marL="0" indent="0">
              <a:buNone/>
            </a:pPr>
            <a:r>
              <a:rPr lang="ru-RU" sz="1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Бераш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Дална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езийла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0" indent="0">
              <a:buNone/>
            </a:pP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Кхетамкхиархо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Х1ара мила ю? 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Евзий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шуна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Бераш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Дера 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евза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Маьлха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Аьзни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ю!</a:t>
            </a:r>
          </a:p>
          <a:p>
            <a:pPr marL="0" indent="0">
              <a:buNone/>
            </a:pPr>
            <a:endParaRPr lang="ru-RU" sz="1200" dirty="0" smtClean="0"/>
          </a:p>
        </p:txBody>
      </p:sp>
    </p:spTree>
    <p:extLst>
      <p:ext uri="{BB962C8B-B14F-4D97-AF65-F5344CB8AC3E}">
        <p14:creationId xmlns:p14="http://schemas.microsoft.com/office/powerpoint/2010/main" val="1416653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7334" y="699796"/>
            <a:ext cx="8662609" cy="59062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Маьлха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Аьзни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дика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шуна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евзина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Бераш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шуьгара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г1о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накъосталла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оьшуш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еанера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со. Де-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буьйсий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1уьйре-суьйре     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ийна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сан.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Уьш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къастош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г1о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дийра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дари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аша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Кхетамкхиархо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Бераш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шуна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х1у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аьлла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хетта? Г1о дай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вай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Маьлха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Аьзнина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Бераш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Г1о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дийра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вай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массара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Маьлха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Аьзни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«Сутки»-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бохург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х1ун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те? Маца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йолало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маца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чекхъйолу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marL="0" indent="0">
              <a:buNone/>
            </a:pP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Кетамкхиархо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Маьлха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Аьзни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тахана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х1о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берашци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цхьане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вай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дуьйцура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«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Сутка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-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буьйсий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Буьйсанна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вай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кхетта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ачу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хенахь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шийтта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дальча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йолало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керла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сутка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юха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буьсанна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шийтта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даьлчи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чекхйолу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Суткехь-ткъе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диъ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сахьт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          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Кхетамкхиархо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Арахь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хуьлу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малх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хьалаг1отту.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Бераш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сама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довлу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берийн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беша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доьлху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Маца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хуьлу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иза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Бераш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1уьйринна.</a:t>
            </a:r>
          </a:p>
          <a:p>
            <a:pPr marL="0" indent="0">
              <a:buNone/>
            </a:pP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Кхетамкхиархо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Кхин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х1у до 1уьйринна?</a:t>
            </a:r>
          </a:p>
          <a:p>
            <a:pPr marL="0" indent="0">
              <a:buNone/>
            </a:pP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Бераш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Мотт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д1а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табо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зарядка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юьхь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куьг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цергаш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юьлу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месаш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шарйо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марта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дуу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Т1аккха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массо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д1а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схьа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воьду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дешархой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школе,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кегийнарш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берийн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беша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бакхийнарш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балха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боьду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95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7334" y="709127"/>
            <a:ext cx="9073156" cy="587828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Кхетамкхиархо:1уьйранна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малх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хьала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г1отту</a:t>
            </a:r>
          </a:p>
          <a:p>
            <a:pPr marL="0" indent="0">
              <a:buNone/>
            </a:pPr>
            <a:r>
              <a:rPr lang="ru-RU" sz="6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</a:t>
            </a:r>
            <a:r>
              <a:rPr lang="ru-RU" sz="6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тоссуш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схьа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хьажа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соь</a:t>
            </a:r>
            <a:endParaRPr lang="ru-RU" sz="6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6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Цо</a:t>
            </a:r>
            <a:r>
              <a:rPr lang="ru-RU" sz="6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хьога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маршала хоту</a:t>
            </a:r>
          </a:p>
          <a:p>
            <a:pPr marL="0" indent="0">
              <a:buNone/>
            </a:pPr>
            <a:r>
              <a:rPr lang="ru-RU" sz="6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Иссбаьхьа</a:t>
            </a:r>
            <a:r>
              <a:rPr lang="ru-RU" sz="6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Нохчийн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чоь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0" indent="0">
              <a:buNone/>
            </a:pP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Кхетамкхиархо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Хаза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хийтира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шуна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байт?</a:t>
            </a:r>
          </a:p>
          <a:p>
            <a:pPr marL="0" indent="0">
              <a:buNone/>
            </a:pP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Бераш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Хийтира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Кхетамкхиархо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6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Муха ю 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байт? </a:t>
            </a:r>
            <a:r>
              <a:rPr lang="ru-RU" sz="6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Самукъане</a:t>
            </a:r>
            <a:r>
              <a:rPr lang="ru-RU" sz="6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сингаттаме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Бераш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6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Самукъане</a:t>
            </a:r>
            <a:r>
              <a:rPr lang="ru-RU" sz="6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ю.</a:t>
            </a:r>
            <a:endParaRPr lang="ru-RU" sz="6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Кхетамкхиархо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Де-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буьйсина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мулхачу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дакъех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лаьцна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дуьцу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кху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т1ехь?</a:t>
            </a:r>
          </a:p>
          <a:p>
            <a:pPr marL="0" indent="0">
              <a:buNone/>
            </a:pP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Бераш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1уьйренах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лаьцна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дуьйцу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Кхетамкхиархо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Аса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цхьа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хума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эра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шуьга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бераш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Дийно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сарралца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шайна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мукъане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хила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лаахь</a:t>
            </a:r>
            <a:endParaRPr lang="ru-RU" sz="6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1уьйре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къажарца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йолае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6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ru-RU" sz="6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Дуьненна</a:t>
            </a:r>
            <a:r>
              <a:rPr lang="ru-RU" sz="6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беркате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</a:t>
            </a:r>
            <a:r>
              <a:rPr lang="ru-RU" sz="6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0" indent="0">
              <a:buNone/>
            </a:pP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Кхетамкхиархо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Х1етал-метал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хаийла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шуна</a:t>
            </a:r>
            <a:endParaRPr lang="ru-RU" sz="6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6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Суьйранна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дала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дужу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indent="0">
              <a:buNone/>
            </a:pP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1уьйранна чу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дог1у. (Де)</a:t>
            </a:r>
          </a:p>
          <a:p>
            <a:pPr marL="0" indent="0">
              <a:buNone/>
            </a:pPr>
            <a:endParaRPr lang="ru-RU" sz="6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736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7334" y="270588"/>
            <a:ext cx="8783907" cy="628883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Бераш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Де </a:t>
            </a:r>
            <a:r>
              <a:rPr lang="ru-RU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Кхетамкхиархо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Нисса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бах. Т1акхха </a:t>
            </a:r>
            <a:r>
              <a:rPr lang="ru-RU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дийнахьа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х1ун г1уллакхаш до </a:t>
            </a:r>
            <a:r>
              <a:rPr lang="ru-RU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вай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ru-RU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Бераш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Белхаш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чуьра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г1уллакх до.</a:t>
            </a:r>
          </a:p>
          <a:p>
            <a:pPr marL="0" indent="0">
              <a:buNone/>
            </a:pP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Х1уманаш </a:t>
            </a:r>
            <a:r>
              <a:rPr lang="ru-RU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юьтту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Туькана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доьду</a:t>
            </a: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Больнице </a:t>
            </a:r>
            <a:r>
              <a:rPr lang="ru-RU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доьду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1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Делкъана</a:t>
            </a: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ламаз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до, х1ума </a:t>
            </a:r>
            <a:r>
              <a:rPr lang="ru-RU" sz="1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юу.Кхетамкхиархо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Бераш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хьовсал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кху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суьрташка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Кхарна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юкъера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харжа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деза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адамаша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дийнахьа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деш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долу г1уллакхийн </a:t>
            </a:r>
            <a:r>
              <a:rPr lang="ru-RU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суьрташ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Т1аьхье-хьалхе </a:t>
            </a:r>
            <a:r>
              <a:rPr lang="ru-RU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нийса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охьа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дахка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уьша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Дийца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хуБераш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Адамаша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дийнахь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коьрта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г1уллакхаш до.</a:t>
            </a:r>
          </a:p>
          <a:p>
            <a:pPr marL="0" lvl="0" indent="0">
              <a:buNone/>
            </a:pP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Сада1аран </a:t>
            </a:r>
            <a:r>
              <a:rPr lang="ru-RU" sz="1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минот</a:t>
            </a: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1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Кхетамкхиархо</a:t>
            </a: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Бераш</a:t>
            </a: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вай</a:t>
            </a: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х1инца </a:t>
            </a:r>
            <a:r>
              <a:rPr lang="ru-RU" sz="1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</a:t>
            </a: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до1ура </a:t>
            </a:r>
            <a:r>
              <a:rPr lang="ru-RU" sz="1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</a:t>
            </a: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Хьалаг1овтта, д1анисло,</a:t>
            </a:r>
          </a:p>
          <a:p>
            <a:pPr marL="0" indent="0">
              <a:buNone/>
            </a:pPr>
            <a:r>
              <a:rPr lang="ru-RU" sz="1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Хиъна</a:t>
            </a: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1аьш, дег1 </a:t>
            </a:r>
            <a:r>
              <a:rPr lang="ru-RU" sz="1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лацало</a:t>
            </a: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1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Болар</a:t>
            </a: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 </a:t>
            </a:r>
            <a:r>
              <a:rPr lang="ru-RU" sz="1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шаьш</a:t>
            </a: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лаьттачохь</a:t>
            </a:r>
            <a:endParaRPr lang="ru-RU" sz="17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Меллаша</a:t>
            </a: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дув ай </a:t>
            </a:r>
            <a:r>
              <a:rPr lang="ru-RU" sz="1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чохь</a:t>
            </a: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r>
              <a:rPr lang="ru-RU" sz="1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Цхьаъ</a:t>
            </a: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шиъ</a:t>
            </a: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кхоъ</a:t>
            </a: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диъ</a:t>
            </a: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1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Цхьаъ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шиъ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кхоъ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диъ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Цхьаъ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шиъ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кхоъ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диъ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788890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19" y="1334278"/>
            <a:ext cx="3726716" cy="4707748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355" y="1399593"/>
            <a:ext cx="4013027" cy="4978606"/>
          </a:xfrm>
        </p:spPr>
      </p:pic>
    </p:spTree>
    <p:extLst>
      <p:ext uri="{BB962C8B-B14F-4D97-AF65-F5344CB8AC3E}">
        <p14:creationId xmlns:p14="http://schemas.microsoft.com/office/powerpoint/2010/main" val="151750631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42597" y="93307"/>
            <a:ext cx="8976048" cy="6764693"/>
          </a:xfrm>
        </p:spPr>
        <p:txBody>
          <a:bodyPr>
            <a:normAutofit fontScale="25000" lnSpcReduction="20000"/>
          </a:bodyPr>
          <a:lstStyle/>
          <a:p>
            <a:pPr marL="0" lvl="0" indent="0">
              <a:buNone/>
            </a:pPr>
            <a:r>
              <a:rPr lang="ru-RU" sz="6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Коьчал</a:t>
            </a:r>
            <a:r>
              <a:rPr lang="ru-RU" sz="6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т1ехь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болх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бар.</a:t>
            </a:r>
          </a:p>
          <a:p>
            <a:pPr marL="0" indent="0">
              <a:buNone/>
            </a:pP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Кхетамкхиархо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Кхин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д1а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дийнан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муьлхачу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декъах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лаьцна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дуьйцура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вай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Бераш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Суьйренах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лаьцна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Кхетамкхиархо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Суьйранна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х1ун до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адамаша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Бераш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хьовсал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кху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суьрташка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Кхарна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юкъера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харжа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деза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адамаша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суьйранна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деш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долу г1уллакхийн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суьрташ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Т1аьхье-хьалхе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нийса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охьа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дахка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уьша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Дийца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хунда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хетта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хьуна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иштта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Бераш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Балхара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ц1а бог1у.</a:t>
            </a:r>
          </a:p>
          <a:p>
            <a:pPr marL="0" indent="0">
              <a:buNone/>
            </a:pP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- </a:t>
            </a:r>
            <a:r>
              <a:rPr lang="ru-RU" sz="6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Берийн</a:t>
            </a:r>
            <a:r>
              <a:rPr lang="ru-RU" sz="6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бешара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школера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ц1а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дуьгу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бераш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- Ц1ано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- Телевизоре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хьовсу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Кханенна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кечам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Кхетамкхиархо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Кхин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д1а де –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буьйсий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муьлха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дакъа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вайна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хуур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6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х1етал-метал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хиьча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Х1етал-метал</a:t>
            </a:r>
          </a:p>
          <a:p>
            <a:pPr marL="0" indent="0">
              <a:buNone/>
            </a:pP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Малх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д1абуьзча,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даим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керта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</a:t>
            </a:r>
          </a:p>
          <a:p>
            <a:pPr marL="0" indent="0">
              <a:buNone/>
            </a:pP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Дуссу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тийна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1аьржа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верта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Буьйса</a:t>
            </a:r>
            <a:r>
              <a:rPr lang="ru-RU" sz="6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6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Дерриг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дуьне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эшош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бог1у 1аьржа бода. (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Буьйса</a:t>
            </a:r>
            <a:r>
              <a:rPr lang="ru-RU" sz="6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6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Бераш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Буьйса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ю.</a:t>
            </a:r>
          </a:p>
          <a:p>
            <a:pPr marL="0" indent="0">
              <a:buNone/>
            </a:pP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Кхетамкхиархо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Буьйсанна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х1ун до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вай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0" indent="0">
              <a:buNone/>
            </a:pP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Бераш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Дерриге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г1уллакхаш дина а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девла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д1а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дийшина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до1у,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Кхетамкхиархо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Хьовсал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кху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суьрта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т1е.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Муьлха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хан ю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гойтург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Бераш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Буьйса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965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7375" y="886408"/>
            <a:ext cx="8149425" cy="5276251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ловзар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«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Нийса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а,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харца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а»</a:t>
            </a:r>
          </a:p>
          <a:p>
            <a:pPr marL="0" indent="0">
              <a:buNone/>
            </a:pP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Кхетамкхиархо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Аса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нийса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бахахь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аша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куьгаш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туху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Харца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алахь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туху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1уьйранна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малх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хьала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г1отту.+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1уьйранна зарядка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еза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.+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Сарахь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наха марта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дуу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.-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- 1уьйрина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йоьхь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йила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мегара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дац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.-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- 1уьйре д1а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яьлча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суьйре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т1е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кхочу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.-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Дийнахь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стиглахь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кхетта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бутт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уьлу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.-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Дийнахь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арахь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лета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фонарикаш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хуьлу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.-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Де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чаькх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даьлчи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1уьйре т1е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кхочу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Буьйсана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1аьржа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хуьлу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.+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Буьйсана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бераш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садике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доьду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.-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Буьйсана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массо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бийшина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хуьлу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.+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95859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643812"/>
            <a:ext cx="8332237" cy="60555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Де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чаькх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даьлчи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1уьйре т1е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кхочу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Буьйсана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1аьржа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хуьлу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.+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Буьйсана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бераш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садике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доьду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.-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Буьйсана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массо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бийшина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хуьлу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.+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Рефлексия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Кхетамкхиархо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Бераш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стенах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лаьцна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дийцира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вай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тахана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Бераш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Вай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дийцира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де-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буьсах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лаьцна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Кхетамкхиархо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Оьрсийн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маттахь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х1у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олу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цунах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Бераш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Сутки.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Кхетамкхиархо:Муьлха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дакъош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хуьлу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де-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буьйси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Бераш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1уьйре,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делкъа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хан,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суьйре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буьйса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Кхетамкхиархо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Маца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йолало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керла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де-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буьса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Бераш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Буьйсанна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вай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дийшина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долуш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сахьт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даьлча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707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3729135"/>
          </a:xfrm>
        </p:spPr>
        <p:txBody>
          <a:bodyPr>
            <a:normAutofit/>
          </a:bodyPr>
          <a:lstStyle/>
          <a:p>
            <a:r>
              <a:rPr lang="ru-RU" altLang="ru-RU" sz="1800" dirty="0" smtClean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800" dirty="0" smtClean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Кхетамкхиархо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Масса </a:t>
            </a:r>
            <a:r>
              <a:rPr lang="ru-RU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сахьтехь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лаьтта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иза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Бераш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Ткъе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диъ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сохьтехь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лаьтта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Кхетамкхиархо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Чекх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маца </a:t>
            </a:r>
            <a:r>
              <a:rPr lang="ru-RU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йолу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де-</a:t>
            </a:r>
            <a:r>
              <a:rPr lang="ru-RU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буьйса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Бераш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Шолаг1ачу </a:t>
            </a:r>
            <a:r>
              <a:rPr lang="ru-RU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буьйсанна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шийтта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сахьт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дальча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Кхетамкхиархо:Цу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хенахь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вай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деш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Бераш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Вай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д1адийшина </a:t>
            </a:r>
            <a:r>
              <a:rPr lang="ru-RU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хуьлу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alt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Кхетамкхиархо</a:t>
            </a:r>
            <a:r>
              <a:rPr lang="ru-RU" alt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Х1ун </a:t>
            </a:r>
            <a:r>
              <a:rPr lang="ru-RU" altLang="ru-RU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хийтира</a:t>
            </a:r>
            <a:r>
              <a:rPr lang="ru-RU" alt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r>
              <a:rPr lang="ru-RU" alt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Бераш</a:t>
            </a:r>
            <a:r>
              <a:rPr lang="ru-RU" alt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Де-</a:t>
            </a:r>
            <a:r>
              <a:rPr lang="ru-RU" altLang="ru-RU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буьйсана</a:t>
            </a:r>
            <a:r>
              <a:rPr lang="ru-RU" alt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дакъош</a:t>
            </a:r>
            <a:r>
              <a:rPr lang="ru-RU" alt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дуьйцуш</a:t>
            </a:r>
            <a:r>
              <a:rPr lang="ru-RU" alt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alt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- </a:t>
            </a:r>
            <a:r>
              <a:rPr lang="ru-RU" altLang="ru-RU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Суьрташ</a:t>
            </a:r>
            <a:r>
              <a:rPr lang="ru-RU" alt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т1ехь </a:t>
            </a:r>
            <a:r>
              <a:rPr lang="ru-RU" altLang="ru-RU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уьш</a:t>
            </a:r>
            <a:r>
              <a:rPr lang="ru-RU" alt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къастош</a:t>
            </a:r>
            <a:r>
              <a:rPr lang="ru-RU" alt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alt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-  Х1етал-металлаш  т1ехь </a:t>
            </a:r>
            <a:r>
              <a:rPr lang="ru-RU" altLang="ru-RU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болх</a:t>
            </a:r>
            <a:r>
              <a:rPr lang="ru-RU" alt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бар</a:t>
            </a:r>
            <a:r>
              <a:rPr lang="ru-RU" alt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3"/>
          <p:cNvSpPr>
            <a:spLocks noChangeAspect="1" noChangeArrowheads="1"/>
          </p:cNvSpPr>
          <p:nvPr/>
        </p:nvSpPr>
        <p:spPr bwMode="auto">
          <a:xfrm>
            <a:off x="0" y="457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2"/>
          <p:cNvSpPr>
            <a:spLocks noChangeAspect="1" noChangeArrowheads="1"/>
          </p:cNvSpPr>
          <p:nvPr/>
        </p:nvSpPr>
        <p:spPr bwMode="auto">
          <a:xfrm>
            <a:off x="0" y="762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"/>
          <p:cNvSpPr>
            <a:spLocks noChangeAspect="1" noChangeArrowheads="1"/>
          </p:cNvSpPr>
          <p:nvPr/>
        </p:nvSpPr>
        <p:spPr bwMode="auto">
          <a:xfrm>
            <a:off x="0" y="1066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457200" y="1066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458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58589"/>
            <a:ext cx="7687235" cy="125141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педагога-психолога в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условиях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введения ФГОС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ДОУ.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6166" y="1775012"/>
            <a:ext cx="9377082" cy="4875170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последние десятилетия произошедшие в российском обществе, отразились и на жизни дошкольников: изменились игры и игрушки, появились новые рассказы и волшебные истории, дети проживают иные жизненные ситуации. Это не может не отразиться на развитии детей, прежде всего на их эмоциональной сфере. </a:t>
            </a:r>
            <a:endParaRPr lang="ru-RU" sz="2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 бьют тревогу – уровень развития эмоционально-волевой сферы детей дошкольного возраста очень низок. Страхи, тревоги, агрессия – это те понятия, которые очень близко идут по жизни вместе с нашими детьми. </a:t>
            </a:r>
            <a:endParaRPr lang="ru-RU" sz="2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Таким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образом, задачей психолога ДОУ в этих условиях становится максимальная психологическая разгрузка ребенка, снятие агрессивности, развитие его внутреннего потенциала, пробуждение нравственности, повышение уровня осознанности событий, приобретение знаний о законах жизни. </a:t>
            </a:r>
            <a:endParaRPr lang="ru-RU" sz="2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07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Духовно-нравственное воспитание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353670"/>
            <a:ext cx="8664402" cy="514574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Одной из главных задач каждого педагога, я считаю духовно-нравственное воспитание дошкольников, сохранение обычаев и традиций, как основы становления личности. 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ачалом духовно-нравственного воспитания 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подрастающего поколения является роль традиций и обычаев в воспитании, знакомство с которыми происходит через игру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Если нет традиций, то нет и самого воспитания. Самое главное - это сохранить и передать все богатство традиций молодому поколению. </a:t>
            </a:r>
            <a:endParaRPr lang="ru-RU" sz="2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Самая важная традиция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трудовое воспитание, к которому относится также физическая закалка. </a:t>
            </a:r>
            <a:r>
              <a:rPr lang="ru-RU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Вайнахских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детей с самого детства приобщали к труду.  Древняя чеченская поговорка гласит: «Г1иллакх-оьздангалла доцачох1-ирс </a:t>
            </a:r>
            <a:r>
              <a:rPr lang="ru-RU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хир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дац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 Там, где нет нравственности, не будет и счастья». Традиции прошли долгий период отбора, передаваясь из поколения в поколение. Как бы ни менялось мировоззрение людей, но они помнят, как их воспитывали родители, бабушки и дедушки. Традиции включают в себя мысли и чувства. 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3076447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3193" y="1443317"/>
            <a:ext cx="8596668" cy="46616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развития народной культуры представляет опасность пренебрежение этническими традициями. Культура народа зависит от того, как они противостоят исчезновению народных традиций и ищут ли пути сохранения и восстановления утраченных сокровищ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«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и игрушка, каждое упражнение и считалка у трудового народа задуманы так, чтобы привить определенные качества характера, вносить в массы необходимые для совершенно развитой личности знания, умения и навыки». </a:t>
            </a:r>
          </a:p>
        </p:txBody>
      </p:sp>
    </p:spTree>
    <p:extLst>
      <p:ext uri="{BB962C8B-B14F-4D97-AF65-F5344CB8AC3E}">
        <p14:creationId xmlns:p14="http://schemas.microsoft.com/office/powerpoint/2010/main" val="3467050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6322" y="950258"/>
            <a:ext cx="8596668" cy="524435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этом направлении я провожу с детьми групповые занятия, 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беседы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которых они знакомятся с традициями и обычаями чеченского народа. Вместе мы посещаем 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школьный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краеведческий музей «Из глубины веков». Дети с большим интересом смотрят на атрибуты быта своих дедушек и бабушек, они с трепетом прикасаются к экспонатам прошлого и глаза у них загораются. Каждая вещь из музея становится очередной темой нашего занятия или беседы в ДОУ. Родители являются нашими активными помощниками. Они 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приносят к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 в сад старые вещи своих дедушек и бабушек и мы потихоньку собираем их для нашего будущего музея. Принося очередную вещь, каждый рассказывает ее историю. Эта ниточка между прошлым и настоящим очень живая, и дети и взрослые по особому загораются от нее.   </a:t>
            </a:r>
          </a:p>
          <a:p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2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05273"/>
            <a:ext cx="8596668" cy="793103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стория родного края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94" y="998376"/>
            <a:ext cx="4490337" cy="49609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Объект 13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507" y="830318"/>
            <a:ext cx="4466438" cy="50448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1892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35106"/>
          </a:xfrm>
        </p:spPr>
        <p:txBody>
          <a:bodyPr/>
          <a:lstStyle/>
          <a:p>
            <a:r>
              <a:rPr lang="ru-RU" dirty="0" smtClean="0"/>
              <a:t>               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 «Из глубины веков»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74" y="1506071"/>
            <a:ext cx="4185623" cy="45359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" name="Объект 19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383" y="1506071"/>
            <a:ext cx="4380089" cy="45359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135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Почетные грамоты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648" y="2136699"/>
            <a:ext cx="4848132" cy="361675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56665" y="2080421"/>
            <a:ext cx="4848133" cy="372931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24272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Объект 1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88" y="1195782"/>
            <a:ext cx="4412638" cy="50381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" name="Объект 15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383" y="1093145"/>
            <a:ext cx="4557641" cy="50381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683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Работа с педагогами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Сотрудничество с педагогами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решении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психологических проблем воспитанников:</a:t>
            </a:r>
          </a:p>
          <a:p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Консультирование и информирование педагогов по психологическим вопросам воспитания и развития;</a:t>
            </a:r>
          </a:p>
          <a:p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Психологическое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просвещение педагогов.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3649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</a:t>
            </a:r>
            <a:r>
              <a:rPr lang="ru-RU" dirty="0" smtClean="0">
                <a:solidFill>
                  <a:srgbClr val="FF0000"/>
                </a:solidFill>
              </a:rPr>
              <a:t>Работа с педагогами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383" y="1399592"/>
            <a:ext cx="4354197" cy="46424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44" y="1399592"/>
            <a:ext cx="4244061" cy="46424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989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94" y="727788"/>
            <a:ext cx="4828135" cy="53502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962" y="662474"/>
            <a:ext cx="4111026" cy="53795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987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34" y="849086"/>
            <a:ext cx="4767943" cy="51095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938" y="849087"/>
            <a:ext cx="4765189" cy="51101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871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2591" y="233265"/>
            <a:ext cx="8596668" cy="118498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конкурсах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(внутри сада)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16" y="1735494"/>
            <a:ext cx="4459709" cy="44558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086" y="1735494"/>
            <a:ext cx="4170784" cy="44937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2796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648" y="746235"/>
            <a:ext cx="7924799" cy="54548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49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9" y="1053805"/>
            <a:ext cx="4058816" cy="49390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795" y="1053805"/>
            <a:ext cx="4369837" cy="49390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260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</a:t>
            </a:r>
            <a:r>
              <a:rPr lang="ru-RU" b="1" dirty="0" smtClean="0"/>
              <a:t>Повышение квалификации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649507"/>
            <a:ext cx="8663890" cy="4391856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09.01.2019-22.01.2019г АНОДПО «Институт Профессионального Образования и Развития» г. Рязань «Педагогическая деятельность в рамках реализации ФГОС ДО» 72час</a:t>
            </a:r>
          </a:p>
          <a:p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15.10 по 25.10.2021г в федеральном государственном бюджетном образовательном учреждении высшего образования «ЧГПУ» по дополнительной профессиональной программе «Развитие родного (чеченского) языка в ДОУ»72час;</a:t>
            </a:r>
          </a:p>
          <a:p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25.10-10.11.2021г федеральном государственном бюджетном образовательном учреждении высшего образования «ЧГПУ» по дополнительной профессиональной программе «Педагогика и психология специального (дефектологического) образования»-72 час.</a:t>
            </a:r>
          </a:p>
          <a:p>
            <a:pPr marL="0" indent="0">
              <a:buNone/>
            </a:pP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1086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76518"/>
            <a:ext cx="7525871" cy="1314170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Работа с родителями.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7554" y="1092820"/>
            <a:ext cx="9395012" cy="562450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 разработаны и проведены консультации: «В детский сад с радостью» консультация «Психологическое здоровье дошкольников» консультация «Детская ревность» консультация «Наказание детей дошкольного возраста» «Нравственные ценности семьи – залог благополучия ребенка» </a:t>
            </a:r>
            <a:endParaRPr lang="ru-RU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родителям по подготовке ребенка к детскому саду «В детский сад с радостью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«Как воспитать культурно-гигиенические навыки у ребенка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«Неврозы у детей: симптомы и лечение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Осторожно! Мультики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!», 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«12 советов родителям будущих первоклассников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«Не хочу в школу!»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«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Ответственное 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родительство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«Права ребенка и соблюдение их в семье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«Защита прав и достоинств ребенка в семье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Гиперактивный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ребенок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«Избалованный ребенок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«Как подготовить ребенка к школе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«Как разбудить ребенка без стресса и истерики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«Как сохранить психологическое здоровье ребенка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«Семья как основа формирования позитивного мышления у детей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 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cтатья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«Неуверенный ребенок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буклет «Как нельзя наказывать детей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буклет «Роль игры и игрушки в психическом развитии ребенка раннего возраста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79127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4700</TotalTime>
  <Words>4458</Words>
  <Application>Microsoft Office PowerPoint</Application>
  <PresentationFormat>Широкоэкранный</PresentationFormat>
  <Paragraphs>408</Paragraphs>
  <Slides>103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103</vt:i4>
      </vt:variant>
    </vt:vector>
  </HeadingPairs>
  <TitlesOfParts>
    <vt:vector size="110" baseType="lpstr">
      <vt:lpstr>Arial</vt:lpstr>
      <vt:lpstr>Calibri</vt:lpstr>
      <vt:lpstr>Symbol</vt:lpstr>
      <vt:lpstr>Times New Roman</vt:lpstr>
      <vt:lpstr>Trebuchet MS</vt:lpstr>
      <vt:lpstr>Wingdings 3</vt:lpstr>
      <vt:lpstr>Аспект</vt:lpstr>
      <vt:lpstr>Тасаева Билкис Исмаиловна</vt:lpstr>
      <vt:lpstr>Презентация PowerPoint</vt:lpstr>
      <vt:lpstr>Презентация PowerPoint</vt:lpstr>
      <vt:lpstr>Презентация PowerPoint</vt:lpstr>
      <vt:lpstr>Повышение квалификации</vt:lpstr>
      <vt:lpstr>Участие в районных и республиканских конкурсах.</vt:lpstr>
      <vt:lpstr>Презентация PowerPoint</vt:lpstr>
      <vt:lpstr>Презентация PowerPoint</vt:lpstr>
      <vt:lpstr>Почетные грамоты</vt:lpstr>
      <vt:lpstr>Презентация PowerPoint</vt:lpstr>
      <vt:lpstr>Презентация PowerPoint</vt:lpstr>
      <vt:lpstr>Презентация PowerPoint</vt:lpstr>
      <vt:lpstr>         Мое педагогическое  кредо</vt:lpstr>
      <vt:lpstr>«Я и моя профессия»</vt:lpstr>
      <vt:lpstr>Презентация PowerPoint</vt:lpstr>
      <vt:lpstr>Презентация PowerPoint</vt:lpstr>
      <vt:lpstr>Презентация PowerPoint</vt:lpstr>
      <vt:lpstr>               </vt:lpstr>
      <vt:lpstr>                Плывущие краски</vt:lpstr>
      <vt:lpstr>Презентация PowerPoint</vt:lpstr>
      <vt:lpstr>                      Сказкотерапия</vt:lpstr>
      <vt:lpstr>Презентация PowerPoint</vt:lpstr>
      <vt:lpstr>«Цветочная поляна»</vt:lpstr>
      <vt:lpstr>Круги Луллия Игра «Кто где живет»</vt:lpstr>
      <vt:lpstr>Презентация PowerPoint</vt:lpstr>
      <vt:lpstr>Презентация PowerPoint</vt:lpstr>
      <vt:lpstr>     Нетрадиционные техники игры</vt:lpstr>
      <vt:lpstr>Презентация PowerPoint</vt:lpstr>
      <vt:lpstr>Презентация PowerPoint</vt:lpstr>
      <vt:lpstr>Презентация PowerPoint</vt:lpstr>
      <vt:lpstr>         Личная зона психолога</vt:lpstr>
      <vt:lpstr>                 Методический уголок</vt:lpstr>
      <vt:lpstr>Зона коррекционно-развивающей и диагностической работы.</vt:lpstr>
      <vt:lpstr>               Моя деятельность</vt:lpstr>
      <vt:lpstr>                    Цель деятельности: </vt:lpstr>
      <vt:lpstr>                          Задачи</vt:lpstr>
      <vt:lpstr>Направления деятельности:   </vt:lpstr>
      <vt:lpstr>Презентация PowerPoint</vt:lpstr>
      <vt:lpstr>            Диагностическая работа </vt:lpstr>
      <vt:lpstr>Презентация PowerPoint</vt:lpstr>
      <vt:lpstr>     Коррекционно-развивающая работа  </vt:lpstr>
      <vt:lpstr>Презентация PowerPoint</vt:lpstr>
      <vt:lpstr>Используемые коррекционно-                             развивающие программы: </vt:lpstr>
      <vt:lpstr>  Консультативно- просветительская работа   </vt:lpstr>
      <vt:lpstr>         Профилактическая работа. </vt:lpstr>
      <vt:lpstr>             Просветительская работа</vt:lpstr>
      <vt:lpstr>              Просветительская работа</vt:lpstr>
      <vt:lpstr>              Неделя психологии</vt:lpstr>
      <vt:lpstr>              Просвещение родителей</vt:lpstr>
      <vt:lpstr>Презентация PowerPoint</vt:lpstr>
      <vt:lpstr>   Организационно-методическая работа:</vt:lpstr>
      <vt:lpstr>          Результаты деятельности </vt:lpstr>
      <vt:lpstr>Презентация PowerPoint</vt:lpstr>
      <vt:lpstr>Дидактическое панно                            «Цветочная поляна»</vt:lpstr>
      <vt:lpstr>«Игры с окошками»</vt:lpstr>
      <vt:lpstr>«Угадай эмоцию»</vt:lpstr>
      <vt:lpstr>Изготовлены пособия для детей:                                         «Угадай эмоцию!»  </vt:lpstr>
      <vt:lpstr>  «Угадай, что здесь!»   </vt:lpstr>
      <vt:lpstr>Дидактическая игра «Геометрическое лото»  </vt:lpstr>
      <vt:lpstr> «Геометрическое лото»                                      «</vt:lpstr>
      <vt:lpstr> Дидактическая игра «Ладошки»    </vt:lpstr>
      <vt:lpstr>                           «Ладошки»</vt:lpstr>
      <vt:lpstr>Презентация PowerPoint</vt:lpstr>
      <vt:lpstr>        «Матрешки»  </vt:lpstr>
      <vt:lpstr>Уголок релаксации и снятия                               эмоционального напряжения.</vt:lpstr>
      <vt:lpstr>           Дыхательная гимнастика</vt:lpstr>
      <vt:lpstr>                     Самообразование </vt:lpstr>
      <vt:lpstr>Презентация PowerPoint</vt:lpstr>
      <vt:lpstr>Презентация PowerPoint</vt:lpstr>
      <vt:lpstr>Презентация PowerPoint</vt:lpstr>
      <vt:lpstr>Презентация PowerPoint</vt:lpstr>
      <vt:lpstr>Конспект открытого занятия по сказкотерапии «Теремок»</vt:lpstr>
      <vt:lpstr>Презентация PowerPoint</vt:lpstr>
      <vt:lpstr>Презентация PowerPoint</vt:lpstr>
      <vt:lpstr>Презентация PowerPoint</vt:lpstr>
      <vt:lpstr>Конкурс «Быт, традиции и обычаи чеченского народа»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Кхетамкхиархо: Масса сахьтехь лаьтта иза? Бераш: Ткъе диъ сохьтехь лаьтта. Кхетамкхиархо: Чекх маца йолу де-буьйса? Бераш: Шолаг1ачу буьйсанна, шийтта сахьт дальча. Кхетамкхиархо:Цу хенахь вай ху деш ду? Бераш: Вай д1адийшина хуьлу. Кхетамкхиархо: Х1ун хийтира ? Бераш: Де-буьйсана дакъош дуьйцуш.              - Суьрташ т1ехь уьш къастош.             -  Х1етал-металлаш  т1ехь болх бар  </vt:lpstr>
      <vt:lpstr>Работа педагога-психолога в условиях  введения ФГОС ДОУ. </vt:lpstr>
      <vt:lpstr>   Духовно-нравственное воспитание</vt:lpstr>
      <vt:lpstr>Презентация PowerPoint</vt:lpstr>
      <vt:lpstr>Презентация PowerPoint</vt:lpstr>
      <vt:lpstr>            История родного края</vt:lpstr>
      <vt:lpstr>                Музей «Из глубины веков»</vt:lpstr>
      <vt:lpstr>Презентация PowerPoint</vt:lpstr>
      <vt:lpstr>            Работа с педагогами</vt:lpstr>
      <vt:lpstr>              Работа с педагогами</vt:lpstr>
      <vt:lpstr>Презентация PowerPoint</vt:lpstr>
      <vt:lpstr>Презентация PowerPoint</vt:lpstr>
      <vt:lpstr>Участие в конкурсах (внутри сада)</vt:lpstr>
      <vt:lpstr>Презентация PowerPoint</vt:lpstr>
      <vt:lpstr>Презентация PowerPoint</vt:lpstr>
      <vt:lpstr>          Повышение квалификации</vt:lpstr>
      <vt:lpstr>                Работа с родителями.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билкис</dc:creator>
  <cp:lastModifiedBy>pc</cp:lastModifiedBy>
  <cp:revision>368</cp:revision>
  <dcterms:created xsi:type="dcterms:W3CDTF">2022-01-17T16:25:17Z</dcterms:created>
  <dcterms:modified xsi:type="dcterms:W3CDTF">2025-02-04T07:45:49Z</dcterms:modified>
</cp:coreProperties>
</file>